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3" name="Shape 213"/>
          <p:cNvSpPr/>
          <p:nvPr>
            <p:ph type="sldImg"/>
          </p:nvPr>
        </p:nvSpPr>
        <p:spPr>
          <a:xfrm>
            <a:off x="1143000" y="685800"/>
            <a:ext cx="4572000" cy="3429000"/>
          </a:xfrm>
          <a:prstGeom prst="rect">
            <a:avLst/>
          </a:prstGeom>
        </p:spPr>
        <p:txBody>
          <a:bodyPr/>
          <a:lstStyle/>
          <a:p>
            <a:pPr/>
          </a:p>
        </p:txBody>
      </p:sp>
      <p:sp>
        <p:nvSpPr>
          <p:cNvPr id="214" name="Shape 21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lvl1pPr marL="342900" indent="-342900">
              <a:buSzPct val="100000"/>
              <a:buAutoNum type="arabicPeriod" startAt="1"/>
              <a:defRPr b="1">
                <a:solidFill>
                  <a:srgbClr val="333333"/>
                </a:solidFill>
                <a:latin typeface="Open Sans"/>
                <a:ea typeface="Open Sans"/>
                <a:cs typeface="Open Sans"/>
                <a:sym typeface="Open Sans"/>
              </a:defRPr>
            </a:lvl1pPr>
          </a:lstStyle>
          <a:p>
            <a:pPr/>
            <a:r>
              <a:t>The monitoring system does not consider the peak period, which is continuous and periodic. The larger the number of machines and the increase of data will make the writing of the database become a certain bottleneck. The maximum number of single machines given by the official website is 5000, so it is necessary to increase the proxy and increase the cost.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lvl1pPr marL="342900" indent="-342900">
              <a:buSzPct val="100000"/>
              <a:buAutoNum type="arabicPeriod" startAt="1"/>
              <a:defRPr b="1">
                <a:solidFill>
                  <a:srgbClr val="333333"/>
                </a:solidFill>
                <a:latin typeface="Open Sans"/>
                <a:ea typeface="Open Sans"/>
                <a:cs typeface="Open Sans"/>
                <a:sym typeface="Open Sans"/>
              </a:defRPr>
            </a:lvl1pPr>
          </a:lstStyle>
          <a:p>
            <a:pPr/>
            <a:r>
              <a:t>The monitoring system does not consider the peak period, which is continuous and periodic. The larger the number of machines and the increase of data will make the writing of the database become a certain bottleneck. The maximum number of single machines given by the official website is 5000, so it is necessary to increase the proxy and increase the cost.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5"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6"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17" name="Title Text"/>
          <p:cNvSpPr txBox="1"/>
          <p:nvPr>
            <p:ph type="title"/>
          </p:nvPr>
        </p:nvSpPr>
        <p:spPr>
          <a:xfrm>
            <a:off x="1524000" y="1122362"/>
            <a:ext cx="9144000" cy="2387601"/>
          </a:xfrm>
          <a:prstGeom prst="rect">
            <a:avLst/>
          </a:prstGeom>
        </p:spPr>
        <p:txBody>
          <a:bodyPr anchor="b"/>
          <a:lstStyle>
            <a:lvl1pPr algn="ctr" defTabSz="914400">
              <a:lnSpc>
                <a:spcPct val="90000"/>
              </a:lnSpc>
              <a:defRPr b="0" sz="6000">
                <a:latin typeface="+mn-lt"/>
                <a:ea typeface="+mn-ea"/>
                <a:cs typeface="+mn-cs"/>
                <a:sym typeface="Arial"/>
              </a:defRPr>
            </a:lvl1pPr>
          </a:lstStyle>
          <a:p>
            <a:pPr/>
            <a:r>
              <a:t>Title Text</a:t>
            </a:r>
          </a:p>
        </p:txBody>
      </p:sp>
      <p:sp>
        <p:nvSpPr>
          <p:cNvPr id="18" name="Body Level One…"/>
          <p:cNvSpPr txBox="1"/>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9" name="图片 2" descr="图片 2"/>
          <p:cNvPicPr>
            <a:picLocks noChangeAspect="1"/>
          </p:cNvPicPr>
          <p:nvPr/>
        </p:nvPicPr>
        <p:blipFill>
          <a:blip r:embed="rId3">
            <a:extLst/>
          </a:blip>
          <a:stretch>
            <a:fillRect/>
          </a:stretch>
        </p:blipFill>
        <p:spPr>
          <a:xfrm>
            <a:off x="0" y="-1825007"/>
            <a:ext cx="12192001" cy="1980928"/>
          </a:xfrm>
          <a:prstGeom prst="rect">
            <a:avLst/>
          </a:prstGeom>
          <a:ln w="12700">
            <a:miter lim="400000"/>
          </a:ln>
        </p:spPr>
      </p:pic>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13"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14"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15" name="Title Text"/>
          <p:cNvSpPr txBox="1"/>
          <p:nvPr>
            <p:ph type="title"/>
          </p:nvPr>
        </p:nvSpPr>
        <p:spPr>
          <a:xfrm>
            <a:off x="1524000" y="1122362"/>
            <a:ext cx="9144000" cy="2387601"/>
          </a:xfrm>
          <a:prstGeom prst="rect">
            <a:avLst/>
          </a:prstGeom>
        </p:spPr>
        <p:txBody>
          <a:bodyPr lIns="45718" tIns="45718" rIns="45718" bIns="45718" anchor="b"/>
          <a:lstStyle>
            <a:lvl1pPr algn="ctr" defTabSz="914400">
              <a:lnSpc>
                <a:spcPct val="90000"/>
              </a:lnSpc>
              <a:defRPr b="0" sz="6000">
                <a:latin typeface="+mn-lt"/>
                <a:ea typeface="+mn-ea"/>
                <a:cs typeface="+mn-cs"/>
                <a:sym typeface="Arial"/>
              </a:defRPr>
            </a:lvl1pPr>
          </a:lstStyle>
          <a:p>
            <a:pPr/>
            <a:r>
              <a:t>Title Text</a:t>
            </a:r>
          </a:p>
        </p:txBody>
      </p:sp>
      <p:sp>
        <p:nvSpPr>
          <p:cNvPr id="116" name="Body Level One…"/>
          <p:cNvSpPr txBox="1"/>
          <p:nvPr>
            <p:ph type="body" sz="quarter" idx="1"/>
          </p:nvPr>
        </p:nvSpPr>
        <p:spPr>
          <a:xfrm>
            <a:off x="1524000" y="3602037"/>
            <a:ext cx="9144000" cy="1655764"/>
          </a:xfrm>
          <a:prstGeom prst="rect">
            <a:avLst/>
          </a:prstGeom>
        </p:spPr>
        <p:txBody>
          <a:bodyPr lIns="45718" tIns="45718" rIns="45718" bIns="45718"/>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17" name="图片 2" descr="图片 2"/>
          <p:cNvPicPr>
            <a:picLocks noChangeAspect="1"/>
          </p:cNvPicPr>
          <p:nvPr/>
        </p:nvPicPr>
        <p:blipFill>
          <a:blip r:embed="rId3">
            <a:extLst/>
          </a:blip>
          <a:stretch>
            <a:fillRect/>
          </a:stretch>
        </p:blipFill>
        <p:spPr>
          <a:xfrm>
            <a:off x="0" y="-1825006"/>
            <a:ext cx="12192001" cy="1980927"/>
          </a:xfrm>
          <a:prstGeom prst="rect">
            <a:avLst/>
          </a:prstGeom>
          <a:ln w="12700">
            <a:miter lim="400000"/>
          </a:ln>
        </p:spPr>
      </p:pic>
      <p:sp>
        <p:nvSpPr>
          <p:cNvPr id="118"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125"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26"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pic>
        <p:nvPicPr>
          <p:cNvPr id="127" name="图片 2" descr="图片 2"/>
          <p:cNvPicPr>
            <a:picLocks noChangeAspect="1"/>
          </p:cNvPicPr>
          <p:nvPr/>
        </p:nvPicPr>
        <p:blipFill>
          <a:blip r:embed="rId3">
            <a:extLst/>
          </a:blip>
          <a:stretch>
            <a:fillRect/>
          </a:stretch>
        </p:blipFill>
        <p:spPr>
          <a:xfrm>
            <a:off x="0" y="-1825006"/>
            <a:ext cx="12192001" cy="1980927"/>
          </a:xfrm>
          <a:prstGeom prst="rect">
            <a:avLst/>
          </a:prstGeom>
          <a:ln w="12700">
            <a:miter lim="400000"/>
          </a:ln>
        </p:spPr>
      </p:pic>
      <p:sp>
        <p:nvSpPr>
          <p:cNvPr id="128" name="Title Text"/>
          <p:cNvSpPr txBox="1"/>
          <p:nvPr>
            <p:ph type="title"/>
          </p:nvPr>
        </p:nvSpPr>
        <p:spPr>
          <a:xfrm>
            <a:off x="838200" y="365125"/>
            <a:ext cx="10515600" cy="1325563"/>
          </a:xfrm>
          <a:prstGeom prst="rect">
            <a:avLst/>
          </a:prstGeom>
        </p:spPr>
        <p:txBody>
          <a:bodyPr lIns="45718" tIns="45718" rIns="45718" bIns="45718"/>
          <a:lstStyle>
            <a:lvl1pPr defTabSz="914400">
              <a:lnSpc>
                <a:spcPct val="90000"/>
              </a:lnSpc>
              <a:defRPr b="0" sz="4400">
                <a:latin typeface="+mn-lt"/>
                <a:ea typeface="+mn-ea"/>
                <a:cs typeface="+mn-cs"/>
                <a:sym typeface="Arial"/>
              </a:defRPr>
            </a:lvl1pPr>
          </a:lstStyle>
          <a:p>
            <a:pPr/>
            <a:r>
              <a:t>Title Text</a:t>
            </a:r>
          </a:p>
        </p:txBody>
      </p:sp>
      <p:sp>
        <p:nvSpPr>
          <p:cNvPr id="129" name="Body Level One…"/>
          <p:cNvSpPr txBox="1"/>
          <p:nvPr>
            <p:ph type="body" idx="1"/>
          </p:nvPr>
        </p:nvSpPr>
        <p:spPr>
          <a:prstGeom prst="rect">
            <a:avLst/>
          </a:prstGeom>
        </p:spPr>
        <p:txBody>
          <a:bodyPr lIns="45718" tIns="45718" rIns="45718" bIns="45718"/>
          <a:lstStyle>
            <a:lvl3pPr marL="1234438" indent="-320038"/>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137"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38"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39" name="Title Text"/>
          <p:cNvSpPr txBox="1"/>
          <p:nvPr>
            <p:ph type="title"/>
          </p:nvPr>
        </p:nvSpPr>
        <p:spPr>
          <a:xfrm>
            <a:off x="831850" y="1709738"/>
            <a:ext cx="10515600" cy="2852737"/>
          </a:xfrm>
          <a:prstGeom prst="rect">
            <a:avLst/>
          </a:prstGeom>
        </p:spPr>
        <p:txBody>
          <a:bodyPr lIns="45718" tIns="45718" rIns="45718" bIns="45718" anchor="b"/>
          <a:lstStyle>
            <a:lvl1pPr defTabSz="914400">
              <a:lnSpc>
                <a:spcPct val="90000"/>
              </a:lnSpc>
              <a:defRPr b="0" sz="6000">
                <a:latin typeface="+mn-lt"/>
                <a:ea typeface="+mn-ea"/>
                <a:cs typeface="+mn-cs"/>
                <a:sym typeface="Arial"/>
              </a:defRPr>
            </a:lvl1pPr>
          </a:lstStyle>
          <a:p>
            <a:pPr/>
            <a:r>
              <a:t>Title Text</a:t>
            </a:r>
          </a:p>
        </p:txBody>
      </p:sp>
      <p:sp>
        <p:nvSpPr>
          <p:cNvPr id="140" name="Body Level One…"/>
          <p:cNvSpPr txBox="1"/>
          <p:nvPr>
            <p:ph type="body" sz="quarter" idx="1"/>
          </p:nvPr>
        </p:nvSpPr>
        <p:spPr>
          <a:xfrm>
            <a:off x="831850" y="4589462"/>
            <a:ext cx="10515600" cy="1500189"/>
          </a:xfrm>
          <a:prstGeom prst="rect">
            <a:avLst/>
          </a:prstGeom>
        </p:spPr>
        <p:txBody>
          <a:bodyPr lIns="45718" tIns="45718" rIns="45718" bIns="45718"/>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1"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148"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49"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50" name="Title Text"/>
          <p:cNvSpPr txBox="1"/>
          <p:nvPr>
            <p:ph type="title"/>
          </p:nvPr>
        </p:nvSpPr>
        <p:spPr>
          <a:xfrm>
            <a:off x="838200" y="365125"/>
            <a:ext cx="10515600" cy="1325563"/>
          </a:xfrm>
          <a:prstGeom prst="rect">
            <a:avLst/>
          </a:prstGeom>
        </p:spPr>
        <p:txBody>
          <a:bodyPr lIns="45718" tIns="45718" rIns="45718" bIns="45718"/>
          <a:lstStyle>
            <a:lvl1pPr defTabSz="914400">
              <a:lnSpc>
                <a:spcPct val="90000"/>
              </a:lnSpc>
              <a:defRPr b="0" sz="4400">
                <a:latin typeface="+mn-lt"/>
                <a:ea typeface="+mn-ea"/>
                <a:cs typeface="+mn-cs"/>
                <a:sym typeface="Arial"/>
              </a:defRPr>
            </a:lvl1pPr>
          </a:lstStyle>
          <a:p>
            <a:pPr/>
            <a:r>
              <a:t>Title Text</a:t>
            </a:r>
          </a:p>
        </p:txBody>
      </p:sp>
      <p:sp>
        <p:nvSpPr>
          <p:cNvPr id="151" name="Body Level One…"/>
          <p:cNvSpPr txBox="1"/>
          <p:nvPr>
            <p:ph type="body" sz="half" idx="1"/>
          </p:nvPr>
        </p:nvSpPr>
        <p:spPr>
          <a:xfrm>
            <a:off x="838200" y="1825625"/>
            <a:ext cx="5181600" cy="4351338"/>
          </a:xfrm>
          <a:prstGeom prst="rect">
            <a:avLst/>
          </a:prstGeom>
        </p:spPr>
        <p:txBody>
          <a:bodyPr lIns="45718" tIns="45718" rIns="45718" bIns="45718"/>
          <a:lstStyle>
            <a:lvl3pPr marL="1234438" indent="-320038"/>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159"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60"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61" name="Title Text"/>
          <p:cNvSpPr txBox="1"/>
          <p:nvPr>
            <p:ph type="title"/>
          </p:nvPr>
        </p:nvSpPr>
        <p:spPr>
          <a:xfrm>
            <a:off x="839787" y="365125"/>
            <a:ext cx="10515601" cy="1325563"/>
          </a:xfrm>
          <a:prstGeom prst="rect">
            <a:avLst/>
          </a:prstGeom>
        </p:spPr>
        <p:txBody>
          <a:bodyPr lIns="45718" tIns="45718" rIns="45718" bIns="45718"/>
          <a:lstStyle>
            <a:lvl1pPr defTabSz="914400">
              <a:lnSpc>
                <a:spcPct val="90000"/>
              </a:lnSpc>
              <a:defRPr b="0" sz="4400">
                <a:latin typeface="+mn-lt"/>
                <a:ea typeface="+mn-ea"/>
                <a:cs typeface="+mn-cs"/>
                <a:sym typeface="Arial"/>
              </a:defRPr>
            </a:lvl1pPr>
          </a:lstStyle>
          <a:p>
            <a:pPr/>
            <a:r>
              <a:t>Title Text</a:t>
            </a:r>
          </a:p>
        </p:txBody>
      </p:sp>
      <p:sp>
        <p:nvSpPr>
          <p:cNvPr id="162" name="Body Level One…"/>
          <p:cNvSpPr txBox="1"/>
          <p:nvPr>
            <p:ph type="body" sz="quarter" idx="1"/>
          </p:nvPr>
        </p:nvSpPr>
        <p:spPr>
          <a:xfrm>
            <a:off x="839787" y="1681163"/>
            <a:ext cx="5157790" cy="823914"/>
          </a:xfrm>
          <a:prstGeom prst="rect">
            <a:avLst/>
          </a:prstGeom>
        </p:spPr>
        <p:txBody>
          <a:bodyPr lIns="45718" tIns="45718" rIns="45718" bIns="45718"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63" name="Text Placeholder 4"/>
          <p:cNvSpPr/>
          <p:nvPr>
            <p:ph type="body" sz="quarter" idx="21"/>
          </p:nvPr>
        </p:nvSpPr>
        <p:spPr>
          <a:xfrm>
            <a:off x="6172200" y="1681163"/>
            <a:ext cx="5183188" cy="823914"/>
          </a:xfrm>
          <a:prstGeom prst="rect">
            <a:avLst/>
          </a:prstGeom>
        </p:spPr>
        <p:txBody>
          <a:bodyPr lIns="45718" tIns="45718" rIns="45718" bIns="45718" anchor="b"/>
          <a:lstStyle/>
          <a:p>
            <a:pPr/>
          </a:p>
        </p:txBody>
      </p:sp>
      <p:sp>
        <p:nvSpPr>
          <p:cNvPr id="164"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171"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72"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73" name="Title Text"/>
          <p:cNvSpPr txBox="1"/>
          <p:nvPr>
            <p:ph type="title"/>
          </p:nvPr>
        </p:nvSpPr>
        <p:spPr>
          <a:xfrm>
            <a:off x="838200" y="365125"/>
            <a:ext cx="10515600" cy="1325563"/>
          </a:xfrm>
          <a:prstGeom prst="rect">
            <a:avLst/>
          </a:prstGeom>
        </p:spPr>
        <p:txBody>
          <a:bodyPr lIns="45718" tIns="45718" rIns="45718" bIns="45718"/>
          <a:lstStyle>
            <a:lvl1pPr defTabSz="914400">
              <a:lnSpc>
                <a:spcPct val="90000"/>
              </a:lnSpc>
              <a:defRPr b="0" sz="4400">
                <a:latin typeface="+mn-lt"/>
                <a:ea typeface="+mn-ea"/>
                <a:cs typeface="+mn-cs"/>
                <a:sym typeface="Arial"/>
              </a:defRPr>
            </a:lvl1pPr>
          </a:lstStyle>
          <a:p>
            <a:pPr/>
            <a:r>
              <a:t>Title Text</a:t>
            </a:r>
          </a:p>
        </p:txBody>
      </p:sp>
      <p:sp>
        <p:nvSpPr>
          <p:cNvPr id="174"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81"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82"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83"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190"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91"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192" name="Title Text"/>
          <p:cNvSpPr txBox="1"/>
          <p:nvPr>
            <p:ph type="title"/>
          </p:nvPr>
        </p:nvSpPr>
        <p:spPr>
          <a:xfrm>
            <a:off x="839787" y="457200"/>
            <a:ext cx="3932240" cy="1600200"/>
          </a:xfrm>
          <a:prstGeom prst="rect">
            <a:avLst/>
          </a:prstGeom>
        </p:spPr>
        <p:txBody>
          <a:bodyPr lIns="45718" tIns="45718" rIns="45718" bIns="45718" anchor="b"/>
          <a:lstStyle>
            <a:lvl1pPr defTabSz="914400">
              <a:lnSpc>
                <a:spcPct val="90000"/>
              </a:lnSpc>
              <a:defRPr b="0" sz="3200">
                <a:latin typeface="+mn-lt"/>
                <a:ea typeface="+mn-ea"/>
                <a:cs typeface="+mn-cs"/>
                <a:sym typeface="Arial"/>
              </a:defRPr>
            </a:lvl1pPr>
          </a:lstStyle>
          <a:p>
            <a:pPr/>
            <a:r>
              <a:t>Title Text</a:t>
            </a:r>
          </a:p>
        </p:txBody>
      </p:sp>
      <p:sp>
        <p:nvSpPr>
          <p:cNvPr id="193" name="Body Level One…"/>
          <p:cNvSpPr txBox="1"/>
          <p:nvPr>
            <p:ph type="body" sz="half" idx="1"/>
          </p:nvPr>
        </p:nvSpPr>
        <p:spPr>
          <a:xfrm>
            <a:off x="5183187" y="987425"/>
            <a:ext cx="6172202" cy="4873625"/>
          </a:xfrm>
          <a:prstGeom prst="rect">
            <a:avLst/>
          </a:prstGeom>
        </p:spPr>
        <p:txBody>
          <a:bodyPr lIns="45718" tIns="45718" rIns="45718" bIns="45718"/>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94" name="Text Placeholder 3"/>
          <p:cNvSpPr/>
          <p:nvPr>
            <p:ph type="body" sz="quarter" idx="21"/>
          </p:nvPr>
        </p:nvSpPr>
        <p:spPr>
          <a:xfrm>
            <a:off x="839786" y="2057400"/>
            <a:ext cx="3932241" cy="3811588"/>
          </a:xfrm>
          <a:prstGeom prst="rect">
            <a:avLst/>
          </a:prstGeom>
        </p:spPr>
        <p:txBody>
          <a:bodyPr lIns="45718" tIns="45718" rIns="45718" bIns="45718"/>
          <a:lstStyle/>
          <a:p>
            <a:pPr/>
          </a:p>
        </p:txBody>
      </p:sp>
      <p:sp>
        <p:nvSpPr>
          <p:cNvPr id="195"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202"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203" name="图片 2" descr="图片 2"/>
          <p:cNvPicPr>
            <a:picLocks noChangeAspect="1"/>
          </p:cNvPicPr>
          <p:nvPr/>
        </p:nvPicPr>
        <p:blipFill>
          <a:blip r:embed="rId3">
            <a:extLst/>
          </a:blip>
          <a:stretch>
            <a:fillRect/>
          </a:stretch>
        </p:blipFill>
        <p:spPr>
          <a:xfrm>
            <a:off x="0" y="4877075"/>
            <a:ext cx="12192000" cy="1980927"/>
          </a:xfrm>
          <a:prstGeom prst="rect">
            <a:avLst/>
          </a:prstGeom>
          <a:ln w="12700">
            <a:miter lim="400000"/>
          </a:ln>
        </p:spPr>
      </p:pic>
      <p:sp>
        <p:nvSpPr>
          <p:cNvPr id="204" name="Title Text"/>
          <p:cNvSpPr txBox="1"/>
          <p:nvPr>
            <p:ph type="title"/>
          </p:nvPr>
        </p:nvSpPr>
        <p:spPr>
          <a:xfrm>
            <a:off x="839787" y="457200"/>
            <a:ext cx="3932240" cy="1600200"/>
          </a:xfrm>
          <a:prstGeom prst="rect">
            <a:avLst/>
          </a:prstGeom>
        </p:spPr>
        <p:txBody>
          <a:bodyPr lIns="45718" tIns="45718" rIns="45718" bIns="45718" anchor="b"/>
          <a:lstStyle>
            <a:lvl1pPr defTabSz="914400">
              <a:lnSpc>
                <a:spcPct val="90000"/>
              </a:lnSpc>
              <a:defRPr b="0" sz="3200">
                <a:latin typeface="+mn-lt"/>
                <a:ea typeface="+mn-ea"/>
                <a:cs typeface="+mn-cs"/>
                <a:sym typeface="Arial"/>
              </a:defRPr>
            </a:lvl1pPr>
          </a:lstStyle>
          <a:p>
            <a:pPr/>
            <a:r>
              <a:t>Title Text</a:t>
            </a:r>
          </a:p>
        </p:txBody>
      </p:sp>
      <p:sp>
        <p:nvSpPr>
          <p:cNvPr id="205"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206" name="Body Level One…"/>
          <p:cNvSpPr txBox="1"/>
          <p:nvPr>
            <p:ph type="body" sz="quarter" idx="1"/>
          </p:nvPr>
        </p:nvSpPr>
        <p:spPr>
          <a:xfrm>
            <a:off x="839787" y="2057400"/>
            <a:ext cx="3932240" cy="3811588"/>
          </a:xfrm>
          <a:prstGeom prst="rect">
            <a:avLst/>
          </a:prstGeom>
        </p:spPr>
        <p:txBody>
          <a:bodyPr lIns="45718" tIns="45718" rIns="45718" bIns="45718"/>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xfrm>
            <a:off x="11080147" y="6406786"/>
            <a:ext cx="273654" cy="26425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36"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37"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38" name="Title Text"/>
          <p:cNvSpPr txBox="1"/>
          <p:nvPr>
            <p:ph type="title"/>
          </p:nvPr>
        </p:nvSpPr>
        <p:spPr>
          <a:xfrm>
            <a:off x="831850" y="1709738"/>
            <a:ext cx="10515600" cy="2852737"/>
          </a:xfrm>
          <a:prstGeom prst="rect">
            <a:avLst/>
          </a:prstGeom>
        </p:spPr>
        <p:txBody>
          <a:bodyPr anchor="b"/>
          <a:lstStyle>
            <a:lvl1pPr defTabSz="914400">
              <a:lnSpc>
                <a:spcPct val="90000"/>
              </a:lnSpc>
              <a:defRPr b="0" sz="6000">
                <a:latin typeface="+mn-lt"/>
                <a:ea typeface="+mn-ea"/>
                <a:cs typeface="+mn-cs"/>
                <a:sym typeface="Arial"/>
              </a:defRPr>
            </a:lvl1pPr>
          </a:lstStyle>
          <a:p>
            <a:pPr/>
            <a:r>
              <a:t>Title Text</a:t>
            </a:r>
          </a:p>
        </p:txBody>
      </p:sp>
      <p:sp>
        <p:nvSpPr>
          <p:cNvPr id="39" name="Body Level One…"/>
          <p:cNvSpPr txBox="1"/>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47"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48"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49" name="Title Text"/>
          <p:cNvSpPr txBox="1"/>
          <p:nvPr>
            <p:ph type="title"/>
          </p:nvPr>
        </p:nvSpPr>
        <p:spPr>
          <a:xfrm>
            <a:off x="838200" y="365125"/>
            <a:ext cx="10515600" cy="1325563"/>
          </a:xfrm>
          <a:prstGeom prst="rect">
            <a:avLst/>
          </a:prstGeom>
        </p:spPr>
        <p:txBody>
          <a:bodyPr/>
          <a:lstStyle>
            <a:lvl1pPr defTabSz="914400">
              <a:lnSpc>
                <a:spcPct val="90000"/>
              </a:lnSpc>
              <a:defRPr b="0" sz="4400">
                <a:latin typeface="+mn-lt"/>
                <a:ea typeface="+mn-ea"/>
                <a:cs typeface="+mn-cs"/>
                <a:sym typeface="Arial"/>
              </a:defRPr>
            </a:lvl1pPr>
          </a:lstStyle>
          <a:p>
            <a:pPr/>
            <a:r>
              <a:t>Title Text</a:t>
            </a:r>
          </a:p>
        </p:txBody>
      </p:sp>
      <p:sp>
        <p:nvSpPr>
          <p:cNvPr id="50"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58"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59"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60" name="Title Text"/>
          <p:cNvSpPr txBox="1"/>
          <p:nvPr>
            <p:ph type="title"/>
          </p:nvPr>
        </p:nvSpPr>
        <p:spPr>
          <a:xfrm>
            <a:off x="839787" y="365125"/>
            <a:ext cx="10515601" cy="1325563"/>
          </a:xfrm>
          <a:prstGeom prst="rect">
            <a:avLst/>
          </a:prstGeom>
        </p:spPr>
        <p:txBody>
          <a:bodyPr/>
          <a:lstStyle>
            <a:lvl1pPr defTabSz="914400">
              <a:lnSpc>
                <a:spcPct val="90000"/>
              </a:lnSpc>
              <a:defRPr b="0" sz="4400">
                <a:latin typeface="+mn-lt"/>
                <a:ea typeface="+mn-ea"/>
                <a:cs typeface="+mn-cs"/>
                <a:sym typeface="Arial"/>
              </a:defRPr>
            </a:lvl1pPr>
          </a:lstStyle>
          <a:p>
            <a:pPr/>
            <a:r>
              <a:t>Title Text</a:t>
            </a:r>
          </a:p>
        </p:txBody>
      </p:sp>
      <p:sp>
        <p:nvSpPr>
          <p:cNvPr id="61" name="Body Level One…"/>
          <p:cNvSpPr txBox="1"/>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2" name="Text Placeholder 4"/>
          <p:cNvSpPr/>
          <p:nvPr>
            <p:ph type="body" sz="quarter" idx="21"/>
          </p:nvPr>
        </p:nvSpPr>
        <p:spPr>
          <a:xfrm>
            <a:off x="6172200" y="1681163"/>
            <a:ext cx="5183188" cy="823914"/>
          </a:xfrm>
          <a:prstGeom prst="rect">
            <a:avLst/>
          </a:prstGeom>
        </p:spPr>
        <p:txBody>
          <a:bodyPr anchor="b"/>
          <a:lstStyle/>
          <a:p>
            <a:pP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70"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71"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72" name="Title Text"/>
          <p:cNvSpPr txBox="1"/>
          <p:nvPr>
            <p:ph type="title"/>
          </p:nvPr>
        </p:nvSpPr>
        <p:spPr>
          <a:xfrm>
            <a:off x="838200" y="365125"/>
            <a:ext cx="10515600" cy="1325563"/>
          </a:xfrm>
          <a:prstGeom prst="rect">
            <a:avLst/>
          </a:prstGeom>
        </p:spPr>
        <p:txBody>
          <a:bodyPr/>
          <a:lstStyle>
            <a:lvl1pPr defTabSz="914400">
              <a:lnSpc>
                <a:spcPct val="90000"/>
              </a:lnSpc>
              <a:defRPr b="0" sz="4400">
                <a:latin typeface="+mn-lt"/>
                <a:ea typeface="+mn-ea"/>
                <a:cs typeface="+mn-cs"/>
                <a:sym typeface="Arial"/>
              </a:defRPr>
            </a:lvl1pPr>
          </a:lstStyle>
          <a:p>
            <a:pPr/>
            <a:r>
              <a:t>Title Text</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80"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81"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89"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90"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91" name="Title Text"/>
          <p:cNvSpPr txBox="1"/>
          <p:nvPr>
            <p:ph type="title"/>
          </p:nvPr>
        </p:nvSpPr>
        <p:spPr>
          <a:xfrm>
            <a:off x="839787" y="457200"/>
            <a:ext cx="3932240" cy="1600200"/>
          </a:xfrm>
          <a:prstGeom prst="rect">
            <a:avLst/>
          </a:prstGeom>
        </p:spPr>
        <p:txBody>
          <a:bodyPr anchor="b"/>
          <a:lstStyle>
            <a:lvl1pPr defTabSz="914400">
              <a:lnSpc>
                <a:spcPct val="90000"/>
              </a:lnSpc>
              <a:defRPr b="0" sz="3200">
                <a:latin typeface="+mn-lt"/>
                <a:ea typeface="+mn-ea"/>
                <a:cs typeface="+mn-cs"/>
                <a:sym typeface="Arial"/>
              </a:defRPr>
            </a:lvl1pPr>
          </a:lstStyle>
          <a:p>
            <a:pPr/>
            <a:r>
              <a:t>Title Text</a:t>
            </a:r>
          </a:p>
        </p:txBody>
      </p:sp>
      <p:sp>
        <p:nvSpPr>
          <p:cNvPr id="92" name="Body Level One…"/>
          <p:cNvSpPr txBox="1"/>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93" name="Text Placeholder 3"/>
          <p:cNvSpPr/>
          <p:nvPr>
            <p:ph type="body" sz="quarter" idx="21"/>
          </p:nvPr>
        </p:nvSpPr>
        <p:spPr>
          <a:xfrm>
            <a:off x="839786" y="2057400"/>
            <a:ext cx="3932241" cy="3811588"/>
          </a:xfrm>
          <a:prstGeom prst="rect">
            <a:avLst/>
          </a:prstGeom>
        </p:spPr>
        <p:txBody>
          <a:bodyPr/>
          <a:lstStyle/>
          <a:p>
            <a:pP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101"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102"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sp>
        <p:nvSpPr>
          <p:cNvPr id="103" name="Title Text"/>
          <p:cNvSpPr txBox="1"/>
          <p:nvPr>
            <p:ph type="title"/>
          </p:nvPr>
        </p:nvSpPr>
        <p:spPr>
          <a:xfrm>
            <a:off x="839787" y="457200"/>
            <a:ext cx="3932240" cy="1600200"/>
          </a:xfrm>
          <a:prstGeom prst="rect">
            <a:avLst/>
          </a:prstGeom>
        </p:spPr>
        <p:txBody>
          <a:bodyPr anchor="b"/>
          <a:lstStyle>
            <a:lvl1pPr defTabSz="914400">
              <a:lnSpc>
                <a:spcPct val="90000"/>
              </a:lnSpc>
              <a:defRPr b="0" sz="3200">
                <a:latin typeface="+mn-lt"/>
                <a:ea typeface="+mn-ea"/>
                <a:cs typeface="+mn-cs"/>
                <a:sym typeface="Arial"/>
              </a:defRPr>
            </a:lvl1pPr>
          </a:lstStyle>
          <a:p>
            <a:pPr/>
            <a:r>
              <a:t>Title Text</a:t>
            </a:r>
          </a:p>
        </p:txBody>
      </p:sp>
      <p:sp>
        <p:nvSpPr>
          <p:cNvPr id="104" name="Picture Placeholder 2"/>
          <p:cNvSpPr/>
          <p:nvPr>
            <p:ph type="pic" sz="half" idx="21"/>
          </p:nvPr>
        </p:nvSpPr>
        <p:spPr>
          <a:xfrm>
            <a:off x="5183187" y="987425"/>
            <a:ext cx="6172203" cy="4873625"/>
          </a:xfrm>
          <a:prstGeom prst="rect">
            <a:avLst/>
          </a:prstGeom>
        </p:spPr>
        <p:txBody>
          <a:bodyPr lIns="91439" tIns="45719" rIns="91439" bIns="45719">
            <a:noAutofit/>
          </a:bodyPr>
          <a:lstStyle/>
          <a:p>
            <a:pPr/>
          </a:p>
        </p:txBody>
      </p:sp>
      <p:sp>
        <p:nvSpPr>
          <p:cNvPr id="105"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图片 3" descr="图片 3"/>
          <p:cNvPicPr>
            <a:picLocks noChangeAspect="1"/>
          </p:cNvPicPr>
          <p:nvPr/>
        </p:nvPicPr>
        <p:blipFill>
          <a:blip r:embed="rId2">
            <a:extLst/>
          </a:blip>
          <a:stretch>
            <a:fillRect/>
          </a:stretch>
        </p:blipFill>
        <p:spPr>
          <a:xfrm>
            <a:off x="9468822" y="313556"/>
            <a:ext cx="2358783" cy="579750"/>
          </a:xfrm>
          <a:prstGeom prst="rect">
            <a:avLst/>
          </a:prstGeom>
          <a:ln w="12700">
            <a:miter lim="400000"/>
          </a:ln>
        </p:spPr>
      </p:pic>
      <p:pic>
        <p:nvPicPr>
          <p:cNvPr id="3" name="图片 2" descr="图片 2"/>
          <p:cNvPicPr>
            <a:picLocks noChangeAspect="1"/>
          </p:cNvPicPr>
          <p:nvPr/>
        </p:nvPicPr>
        <p:blipFill>
          <a:blip r:embed="rId3">
            <a:extLst/>
          </a:blip>
          <a:stretch>
            <a:fillRect/>
          </a:stretch>
        </p:blipFill>
        <p:spPr>
          <a:xfrm>
            <a:off x="0" y="4877075"/>
            <a:ext cx="12192000" cy="1980928"/>
          </a:xfrm>
          <a:prstGeom prst="rect">
            <a:avLst/>
          </a:prstGeom>
          <a:ln w="12700">
            <a:miter lim="400000"/>
          </a:ln>
        </p:spPr>
      </p:pic>
      <p:pic>
        <p:nvPicPr>
          <p:cNvPr id="4" name="图片 2" descr="图片 2"/>
          <p:cNvPicPr>
            <a:picLocks noChangeAspect="1"/>
          </p:cNvPicPr>
          <p:nvPr/>
        </p:nvPicPr>
        <p:blipFill>
          <a:blip r:embed="rId3">
            <a:extLst/>
          </a:blip>
          <a:stretch>
            <a:fillRect/>
          </a:stretch>
        </p:blipFill>
        <p:spPr>
          <a:xfrm>
            <a:off x="0" y="-1825007"/>
            <a:ext cx="12192001" cy="1980928"/>
          </a:xfrm>
          <a:prstGeom prst="rect">
            <a:avLst/>
          </a:prstGeom>
          <a:ln w="12700">
            <a:miter lim="400000"/>
          </a:ln>
        </p:spPr>
      </p:pic>
      <p:sp>
        <p:nvSpPr>
          <p:cNvPr id="5" name="矩形 4"/>
          <p:cNvSpPr/>
          <p:nvPr/>
        </p:nvSpPr>
        <p:spPr>
          <a:xfrm>
            <a:off x="953866" y="753892"/>
            <a:ext cx="105257" cy="509909"/>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sp>
        <p:nvSpPr>
          <p:cNvPr id="6" name="Title Text"/>
          <p:cNvSpPr txBox="1"/>
          <p:nvPr>
            <p:ph type="title"/>
          </p:nvPr>
        </p:nvSpPr>
        <p:spPr>
          <a:xfrm>
            <a:off x="1252893" y="346064"/>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7"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11080149" y="6406787"/>
            <a:ext cx="273652" cy="264251"/>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1pPr>
      <a:lvl2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2pPr>
      <a:lvl3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3pPr>
      <a:lvl4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4pPr>
      <a:lvl5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5pPr>
      <a:lvl6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6pPr>
      <a:lvl7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7pPr>
      <a:lvl8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8pPr>
      <a:lvl9pPr marL="0" marR="0" indent="0" algn="l" defTabSz="457200" rtl="0" latinLnBrk="0">
        <a:lnSpc>
          <a:spcPct val="100000"/>
        </a:lnSpc>
        <a:spcBef>
          <a:spcPts val="0"/>
        </a:spcBef>
        <a:spcAft>
          <a:spcPts val="0"/>
        </a:spcAft>
        <a:buClrTx/>
        <a:buSzTx/>
        <a:buFontTx/>
        <a:buNone/>
        <a:tabLst/>
        <a:defRPr b="1" baseline="0" cap="none" i="0" spc="0" strike="noStrike" sz="2800" u="none">
          <a:solidFill>
            <a:srgbClr val="000000"/>
          </a:solidFill>
          <a:uFillTx/>
          <a:latin typeface="Helvetica Neue"/>
          <a:ea typeface="Helvetica Neue"/>
          <a:cs typeface="Helvetica Neue"/>
          <a:sym typeface="Helvetica Ne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4.jpe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prometheus-community/ipmi_exporter" TargetMode="External"/><Relationship Id="rId3"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文本框 4"/>
          <p:cNvSpPr txBox="1"/>
          <p:nvPr/>
        </p:nvSpPr>
        <p:spPr>
          <a:xfrm>
            <a:off x="1124579" y="2508842"/>
            <a:ext cx="9942842" cy="4862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2800"/>
            </a:pPr>
            <a:r>
              <a:t>SUSTech HPC Monitor System</a:t>
            </a:r>
            <a:r>
              <a:t> Development</a:t>
            </a:r>
          </a:p>
        </p:txBody>
      </p:sp>
      <p:sp>
        <p:nvSpPr>
          <p:cNvPr id="217" name="文本框 6"/>
          <p:cNvSpPr txBox="1"/>
          <p:nvPr/>
        </p:nvSpPr>
        <p:spPr>
          <a:xfrm>
            <a:off x="3324989" y="3849480"/>
            <a:ext cx="6003466" cy="667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t>Liquan Wang, Zi’an Wang, Shuxin Li</a:t>
            </a:r>
          </a:p>
          <a:p>
            <a:pPr algn="ctr">
              <a:defRPr sz="2000"/>
            </a:pPr>
            <a:r>
              <a:t>Advisor: Zhuozhao Li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1103753" y="623369"/>
            <a:ext cx="4781734" cy="747717"/>
          </a:xfrm>
          <a:prstGeom prst="rect">
            <a:avLst/>
          </a:prstGeom>
        </p:spPr>
        <p:txBody>
          <a:bodyPr/>
          <a:lstStyle>
            <a:lvl1pPr>
              <a:lnSpc>
                <a:spcPct val="100000"/>
              </a:lnSpc>
              <a:defRPr b="1" sz="2400"/>
            </a:lvl1pPr>
          </a:lstStyle>
          <a:p>
            <a:pPr/>
            <a:r>
              <a:t>API Management</a:t>
            </a:r>
          </a:p>
        </p:txBody>
      </p:sp>
      <p:sp>
        <p:nvSpPr>
          <p:cNvPr id="258"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sp>
        <p:nvSpPr>
          <p:cNvPr id="259" name="文本框 8"/>
          <p:cNvSpPr txBox="1"/>
          <p:nvPr/>
        </p:nvSpPr>
        <p:spPr>
          <a:xfrm>
            <a:off x="1052213" y="1483457"/>
            <a:ext cx="959849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333333"/>
                </a:solidFill>
                <a:latin typeface="Open Sans"/>
                <a:ea typeface="Open Sans"/>
                <a:cs typeface="Open Sans"/>
                <a:sym typeface="Open Sans"/>
              </a:defRPr>
            </a:lvl1pPr>
          </a:lstStyle>
          <a:p>
            <a:pPr/>
            <a:r>
              <a:t>Detailed API documentation can help the interaction between frontend and backend. We use Apifox to manage HTTP API, which is a professional API management platform</a:t>
            </a:r>
          </a:p>
        </p:txBody>
      </p:sp>
      <p:pic>
        <p:nvPicPr>
          <p:cNvPr id="260" name="图片 11" descr="图片 11"/>
          <p:cNvPicPr>
            <a:picLocks noChangeAspect="1"/>
          </p:cNvPicPr>
          <p:nvPr/>
        </p:nvPicPr>
        <p:blipFill>
          <a:blip r:embed="rId2">
            <a:extLst/>
          </a:blip>
          <a:stretch>
            <a:fillRect/>
          </a:stretch>
        </p:blipFill>
        <p:spPr>
          <a:xfrm>
            <a:off x="3291118" y="2242160"/>
            <a:ext cx="7781422" cy="4210388"/>
          </a:xfrm>
          <a:prstGeom prst="rect">
            <a:avLst/>
          </a:prstGeom>
          <a:ln w="12700">
            <a:miter lim="400000"/>
          </a:ln>
        </p:spPr>
      </p:pic>
      <p:pic>
        <p:nvPicPr>
          <p:cNvPr id="261" name="Picture 2" descr="Picture 2"/>
          <p:cNvPicPr>
            <a:picLocks noChangeAspect="1"/>
          </p:cNvPicPr>
          <p:nvPr/>
        </p:nvPicPr>
        <p:blipFill>
          <a:blip r:embed="rId3">
            <a:extLst/>
          </a:blip>
          <a:stretch>
            <a:fillRect/>
          </a:stretch>
        </p:blipFill>
        <p:spPr>
          <a:xfrm>
            <a:off x="1405919" y="3429000"/>
            <a:ext cx="1261867" cy="1498866"/>
          </a:xfrm>
          <a:prstGeom prst="rect">
            <a:avLst/>
          </a:prstGeom>
          <a:ln w="12700">
            <a:miter lim="400000"/>
          </a:ln>
        </p:spPr>
      </p:pic>
      <p:sp>
        <p:nvSpPr>
          <p:cNvPr id="262" name="文本框 12"/>
          <p:cNvSpPr txBox="1"/>
          <p:nvPr/>
        </p:nvSpPr>
        <p:spPr>
          <a:xfrm>
            <a:off x="1577937" y="4835950"/>
            <a:ext cx="91783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333333"/>
                </a:solidFill>
                <a:latin typeface="Open Sans"/>
                <a:ea typeface="Open Sans"/>
                <a:cs typeface="Open Sans"/>
                <a:sym typeface="Open Sans"/>
              </a:defRPr>
            </a:lvl1pPr>
          </a:lstStyle>
          <a:p>
            <a:pPr/>
            <a:r>
              <a:t>ApiFox</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itle 1"/>
          <p:cNvSpPr txBox="1"/>
          <p:nvPr>
            <p:ph type="title"/>
          </p:nvPr>
        </p:nvSpPr>
        <p:spPr>
          <a:xfrm>
            <a:off x="1103754" y="681034"/>
            <a:ext cx="9515476" cy="747718"/>
          </a:xfrm>
          <a:prstGeom prst="rect">
            <a:avLst/>
          </a:prstGeom>
        </p:spPr>
        <p:txBody>
          <a:bodyPr/>
          <a:lstStyle>
            <a:lvl1pPr>
              <a:defRPr>
                <a:latin typeface="+mn-lt"/>
                <a:ea typeface="+mn-ea"/>
                <a:cs typeface="+mn-cs"/>
                <a:sym typeface="Arial"/>
              </a:defRPr>
            </a:lvl1pPr>
          </a:lstStyle>
          <a:p>
            <a:pPr/>
            <a:r>
              <a:t>Database Management</a:t>
            </a:r>
          </a:p>
        </p:txBody>
      </p:sp>
      <p:sp>
        <p:nvSpPr>
          <p:cNvPr id="265" name="文本框 6"/>
          <p:cNvSpPr txBox="1"/>
          <p:nvPr/>
        </p:nvSpPr>
        <p:spPr>
          <a:xfrm>
            <a:off x="1910714" y="2312894"/>
            <a:ext cx="4730490" cy="149389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defRPr sz="2400"/>
            </a:pPr>
            <a:r>
              <a:t> Target Hierarchy Management</a:t>
            </a:r>
          </a:p>
          <a:p>
            <a:pPr marL="285750" indent="-285750">
              <a:lnSpc>
                <a:spcPct val="150000"/>
              </a:lnSpc>
              <a:buSzPct val="100000"/>
              <a:buFont typeface="Arial"/>
              <a:buChar char="➢"/>
              <a:defRPr sz="2400"/>
            </a:pPr>
            <a:r>
              <a:t> User Management</a:t>
            </a:r>
          </a:p>
          <a:p>
            <a:pPr>
              <a:lnSpc>
                <a:spcPct val="150000"/>
              </a:lnSpc>
              <a:defRPr sz="2400"/>
            </a:pPr>
            <a:r>
              <a:t>….</a:t>
            </a:r>
          </a:p>
        </p:txBody>
      </p:sp>
      <p:sp>
        <p:nvSpPr>
          <p:cNvPr id="266" name="We use database for supplement information management."/>
          <p:cNvSpPr txBox="1"/>
          <p:nvPr/>
        </p:nvSpPr>
        <p:spPr>
          <a:xfrm>
            <a:off x="1267004" y="1633654"/>
            <a:ext cx="10452004" cy="4743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2600"/>
            </a:lvl1pPr>
          </a:lstStyle>
          <a:p>
            <a:pPr/>
            <a:r>
              <a:t>We use database for supplement information management.</a:t>
            </a:r>
          </a:p>
        </p:txBody>
      </p:sp>
      <p:pic>
        <p:nvPicPr>
          <p:cNvPr id="267" name="mysql.png" descr="mysql.png"/>
          <p:cNvPicPr>
            <a:picLocks noChangeAspect="1"/>
          </p:cNvPicPr>
          <p:nvPr/>
        </p:nvPicPr>
        <p:blipFill>
          <a:blip r:embed="rId2">
            <a:extLst/>
          </a:blip>
          <a:stretch>
            <a:fillRect/>
          </a:stretch>
        </p:blipFill>
        <p:spPr>
          <a:xfrm>
            <a:off x="1841637" y="3585724"/>
            <a:ext cx="2348056" cy="2348056"/>
          </a:xfrm>
          <a:prstGeom prst="rect">
            <a:avLst/>
          </a:prstGeom>
          <a:ln w="12700">
            <a:miter lim="400000"/>
          </a:ln>
        </p:spPr>
      </p:pic>
      <p:pic>
        <p:nvPicPr>
          <p:cNvPr id="268" name="prometheus.jpeg" descr="prometheus.jpeg"/>
          <p:cNvPicPr>
            <a:picLocks noChangeAspect="1"/>
          </p:cNvPicPr>
          <p:nvPr/>
        </p:nvPicPr>
        <p:blipFill>
          <a:blip r:embed="rId3">
            <a:extLst/>
          </a:blip>
          <a:stretch>
            <a:fillRect/>
          </a:stretch>
        </p:blipFill>
        <p:spPr>
          <a:xfrm>
            <a:off x="4966930" y="3769288"/>
            <a:ext cx="2639205" cy="1980928"/>
          </a:xfrm>
          <a:prstGeom prst="rect">
            <a:avLst/>
          </a:prstGeom>
          <a:ln w="12700">
            <a:miter lim="400000"/>
          </a:ln>
        </p:spPr>
      </p:pic>
      <p:pic>
        <p:nvPicPr>
          <p:cNvPr id="269" name="prometheus_db.png" descr="prometheus_db.png"/>
          <p:cNvPicPr>
            <a:picLocks noChangeAspect="1"/>
          </p:cNvPicPr>
          <p:nvPr/>
        </p:nvPicPr>
        <p:blipFill>
          <a:blip r:embed="rId4">
            <a:extLst/>
          </a:blip>
          <a:srcRect l="36497" t="5270" r="40806" b="53838"/>
          <a:stretch>
            <a:fillRect/>
          </a:stretch>
        </p:blipFill>
        <p:spPr>
          <a:xfrm>
            <a:off x="7518437" y="3226372"/>
            <a:ext cx="2587431" cy="2804277"/>
          </a:xfrm>
          <a:prstGeom prst="rect">
            <a:avLst/>
          </a:prstGeom>
          <a:ln w="12700">
            <a:miter lim="400000"/>
          </a:ln>
        </p:spPr>
      </p:pic>
      <p:sp>
        <p:nvSpPr>
          <p:cNvPr id="270" name="文本框 6"/>
          <p:cNvSpPr txBox="1"/>
          <p:nvPr/>
        </p:nvSpPr>
        <p:spPr>
          <a:xfrm>
            <a:off x="4656209" y="4690933"/>
            <a:ext cx="269801"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400"/>
            </a:lvl1pPr>
          </a:lstStyle>
          <a:p>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1103754" y="681035"/>
            <a:ext cx="9515476" cy="747717"/>
          </a:xfrm>
          <a:prstGeom prst="rect">
            <a:avLst/>
          </a:prstGeom>
        </p:spPr>
        <p:txBody>
          <a:bodyPr/>
          <a:lstStyle>
            <a:lvl1pPr>
              <a:defRPr sz="2400"/>
            </a:lvl1pPr>
          </a:lstStyle>
          <a:p>
            <a:pPr/>
            <a:r>
              <a:t>Prometheus</a:t>
            </a:r>
          </a:p>
        </p:txBody>
      </p:sp>
      <p:sp>
        <p:nvSpPr>
          <p:cNvPr id="273"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pic>
        <p:nvPicPr>
          <p:cNvPr id="274" name="图片 1" descr="图片 1"/>
          <p:cNvPicPr>
            <a:picLocks noChangeAspect="1"/>
          </p:cNvPicPr>
          <p:nvPr/>
        </p:nvPicPr>
        <p:blipFill>
          <a:blip r:embed="rId3">
            <a:extLst/>
          </a:blip>
          <a:stretch>
            <a:fillRect/>
          </a:stretch>
        </p:blipFill>
        <p:spPr>
          <a:xfrm>
            <a:off x="5517662" y="1939044"/>
            <a:ext cx="6570397" cy="3695849"/>
          </a:xfrm>
          <a:prstGeom prst="rect">
            <a:avLst/>
          </a:prstGeom>
          <a:ln w="12700">
            <a:miter lim="400000"/>
          </a:ln>
        </p:spPr>
      </p:pic>
      <p:sp>
        <p:nvSpPr>
          <p:cNvPr id="275" name="文本框 3"/>
          <p:cNvSpPr txBox="1"/>
          <p:nvPr/>
        </p:nvSpPr>
        <p:spPr>
          <a:xfrm>
            <a:off x="264551" y="2909804"/>
            <a:ext cx="5207391"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Open Sans"/>
                <a:ea typeface="Open Sans"/>
                <a:cs typeface="Open Sans"/>
                <a:sym typeface="Open Sans"/>
              </a:defRPr>
            </a:pPr>
            <a:r>
              <a:t>Prometheus is an event monitoring platform which integrates an embedded time-series database.</a:t>
            </a:r>
          </a:p>
          <a:p>
            <a:pPr>
              <a:defRPr>
                <a:latin typeface="Open Sans"/>
                <a:ea typeface="Open Sans"/>
                <a:cs typeface="Open Sans"/>
                <a:sym typeface="Open Sans"/>
              </a:defRPr>
            </a:pPr>
          </a:p>
          <a:p>
            <a:pPr>
              <a:defRPr>
                <a:latin typeface="Open Sans"/>
                <a:ea typeface="Open Sans"/>
                <a:cs typeface="Open Sans"/>
                <a:sym typeface="Open Sans"/>
              </a:defRPr>
            </a:pPr>
            <a:r>
              <a:t>The </a:t>
            </a:r>
            <a:r>
              <a:t>monitoring server scrapes the metrics exposed through an endpoint from the targets. </a:t>
            </a:r>
          </a:p>
        </p:txBody>
      </p:sp>
      <p:sp>
        <p:nvSpPr>
          <p:cNvPr id="276" name="文本框 4"/>
          <p:cNvSpPr txBox="1"/>
          <p:nvPr/>
        </p:nvSpPr>
        <p:spPr>
          <a:xfrm>
            <a:off x="7237434" y="5634892"/>
            <a:ext cx="4157397" cy="39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atin typeface="Open Sans"/>
                <a:ea typeface="Open Sans"/>
                <a:cs typeface="Open Sans"/>
                <a:sym typeface="Open Sans"/>
              </a:defRPr>
            </a:lvl1pPr>
          </a:lstStyle>
          <a:p>
            <a:pPr/>
            <a:r>
              <a:t>Prometheus architecture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1103754" y="681035"/>
            <a:ext cx="9515476" cy="747717"/>
          </a:xfrm>
          <a:prstGeom prst="rect">
            <a:avLst/>
          </a:prstGeom>
        </p:spPr>
        <p:txBody>
          <a:bodyPr/>
          <a:lstStyle>
            <a:lvl1pPr>
              <a:defRPr sz="2400"/>
            </a:lvl1pPr>
          </a:lstStyle>
          <a:p>
            <a:pPr/>
            <a:r>
              <a:t>Backend project structure</a:t>
            </a:r>
          </a:p>
        </p:txBody>
      </p:sp>
      <p:sp>
        <p:nvSpPr>
          <p:cNvPr id="281"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pic>
        <p:nvPicPr>
          <p:cNvPr id="282" name="图片 7" descr="图片 7"/>
          <p:cNvPicPr>
            <a:picLocks noChangeAspect="1"/>
          </p:cNvPicPr>
          <p:nvPr/>
        </p:nvPicPr>
        <p:blipFill>
          <a:blip r:embed="rId3">
            <a:extLst/>
          </a:blip>
          <a:stretch>
            <a:fillRect/>
          </a:stretch>
        </p:blipFill>
        <p:spPr>
          <a:xfrm>
            <a:off x="1188328" y="1428750"/>
            <a:ext cx="3735355" cy="495627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ctangle"/>
          <p:cNvSpPr/>
          <p:nvPr/>
        </p:nvSpPr>
        <p:spPr>
          <a:xfrm>
            <a:off x="3499020" y="1407737"/>
            <a:ext cx="3208048" cy="1772911"/>
          </a:xfrm>
          <a:prstGeom prst="rect">
            <a:avLst/>
          </a:prstGeom>
          <a:solidFill>
            <a:srgbClr val="FFFFFF"/>
          </a:solidFill>
          <a:ln w="12700">
            <a:miter lim="400000"/>
          </a:ln>
        </p:spPr>
        <p:txBody>
          <a:bodyPr lIns="45718" tIns="45718" rIns="45718" bIns="45718" anchor="ctr"/>
          <a:lstStyle/>
          <a:p>
            <a:pPr/>
          </a:p>
        </p:txBody>
      </p:sp>
      <p:sp>
        <p:nvSpPr>
          <p:cNvPr id="287" name="Rectangle"/>
          <p:cNvSpPr/>
          <p:nvPr/>
        </p:nvSpPr>
        <p:spPr>
          <a:xfrm>
            <a:off x="5180343" y="1563797"/>
            <a:ext cx="6323158" cy="4445675"/>
          </a:xfrm>
          <a:prstGeom prst="rect">
            <a:avLst/>
          </a:prstGeom>
          <a:solidFill>
            <a:schemeClr val="accent2">
              <a:lumOff val="21960"/>
            </a:schemeClr>
          </a:solidFill>
          <a:ln w="12700">
            <a:miter lim="400000"/>
          </a:ln>
        </p:spPr>
        <p:txBody>
          <a:bodyPr lIns="45718" tIns="45718" rIns="45718" bIns="45718" anchor="ctr"/>
          <a:lstStyle/>
          <a:p>
            <a:pPr>
              <a:defRPr>
                <a:solidFill>
                  <a:srgbClr val="FFFFFF"/>
                </a:solidFill>
              </a:defRPr>
            </a:pPr>
          </a:p>
        </p:txBody>
      </p:sp>
      <p:sp>
        <p:nvSpPr>
          <p:cNvPr id="288" name="Database Management"/>
          <p:cNvSpPr txBox="1"/>
          <p:nvPr>
            <p:ph type="title"/>
          </p:nvPr>
        </p:nvSpPr>
        <p:spPr>
          <a:xfrm>
            <a:off x="1252893" y="346064"/>
            <a:ext cx="10515601" cy="1325564"/>
          </a:xfrm>
          <a:prstGeom prst="rect">
            <a:avLst/>
          </a:prstGeom>
        </p:spPr>
        <p:txBody>
          <a:bodyPr/>
          <a:lstStyle/>
          <a:p>
            <a:pPr/>
            <a:r>
              <a:t>Database Management</a:t>
            </a:r>
          </a:p>
        </p:txBody>
      </p:sp>
      <p:grpSp>
        <p:nvGrpSpPr>
          <p:cNvPr id="297" name="Group"/>
          <p:cNvGrpSpPr/>
          <p:nvPr/>
        </p:nvGrpSpPr>
        <p:grpSpPr>
          <a:xfrm>
            <a:off x="5331302" y="1865839"/>
            <a:ext cx="6021242" cy="3923326"/>
            <a:chOff x="0" y="0"/>
            <a:chExt cx="6021241" cy="3923323"/>
          </a:xfrm>
        </p:grpSpPr>
        <p:pic>
          <p:nvPicPr>
            <p:cNvPr id="289" name="cluster.png" descr="cluster.png"/>
            <p:cNvPicPr>
              <a:picLocks noChangeAspect="1"/>
            </p:cNvPicPr>
            <p:nvPr/>
          </p:nvPicPr>
          <p:blipFill>
            <a:blip r:embed="rId2">
              <a:extLst/>
            </a:blip>
            <a:stretch>
              <a:fillRect/>
            </a:stretch>
          </p:blipFill>
          <p:spPr>
            <a:xfrm>
              <a:off x="0" y="0"/>
              <a:ext cx="2183620" cy="1580062"/>
            </a:xfrm>
            <a:prstGeom prst="rect">
              <a:avLst/>
            </a:prstGeom>
            <a:ln w="12700" cap="flat">
              <a:noFill/>
              <a:miter lim="400000"/>
            </a:ln>
            <a:effectLst/>
          </p:spPr>
        </p:pic>
        <p:pic>
          <p:nvPicPr>
            <p:cNvPr id="290" name="host.png" descr="host.png"/>
            <p:cNvPicPr>
              <a:picLocks noChangeAspect="1"/>
            </p:cNvPicPr>
            <p:nvPr/>
          </p:nvPicPr>
          <p:blipFill>
            <a:blip r:embed="rId3">
              <a:extLst/>
            </a:blip>
            <a:stretch>
              <a:fillRect/>
            </a:stretch>
          </p:blipFill>
          <p:spPr>
            <a:xfrm>
              <a:off x="2240361" y="1060204"/>
              <a:ext cx="1738440" cy="2075591"/>
            </a:xfrm>
            <a:prstGeom prst="rect">
              <a:avLst/>
            </a:prstGeom>
            <a:ln w="12700" cap="flat">
              <a:noFill/>
              <a:miter lim="400000"/>
            </a:ln>
            <a:effectLst/>
          </p:spPr>
        </p:pic>
        <p:pic>
          <p:nvPicPr>
            <p:cNvPr id="291" name="hardware.png" descr="hardware.png"/>
            <p:cNvPicPr>
              <a:picLocks noChangeAspect="1"/>
            </p:cNvPicPr>
            <p:nvPr/>
          </p:nvPicPr>
          <p:blipFill>
            <a:blip r:embed="rId4">
              <a:extLst/>
            </a:blip>
            <a:stretch>
              <a:fillRect/>
            </a:stretch>
          </p:blipFill>
          <p:spPr>
            <a:xfrm>
              <a:off x="4035542" y="3910"/>
              <a:ext cx="1913680" cy="1482040"/>
            </a:xfrm>
            <a:prstGeom prst="rect">
              <a:avLst/>
            </a:prstGeom>
            <a:ln w="12700" cap="flat">
              <a:noFill/>
              <a:miter lim="400000"/>
            </a:ln>
            <a:effectLst/>
          </p:spPr>
        </p:pic>
        <p:sp>
          <p:nvSpPr>
            <p:cNvPr id="292" name="Cluster…"/>
            <p:cNvSpPr txBox="1"/>
            <p:nvPr/>
          </p:nvSpPr>
          <p:spPr>
            <a:xfrm>
              <a:off x="531585" y="1716636"/>
              <a:ext cx="766722" cy="5419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600"/>
              </a:pPr>
              <a:r>
                <a:t>Cluster</a:t>
              </a:r>
            </a:p>
            <a:p>
              <a:pPr>
                <a:defRPr sz="1600"/>
              </a:pPr>
              <a:r>
                <a:t>Taiyi</a:t>
              </a:r>
            </a:p>
          </p:txBody>
        </p:sp>
        <p:sp>
          <p:nvSpPr>
            <p:cNvPr id="293" name="Host…"/>
            <p:cNvSpPr txBox="1"/>
            <p:nvPr/>
          </p:nvSpPr>
          <p:spPr>
            <a:xfrm>
              <a:off x="2441395" y="3152735"/>
              <a:ext cx="1354991" cy="770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600"/>
              </a:pPr>
              <a:r>
                <a:t>Host</a:t>
              </a:r>
            </a:p>
            <a:p>
              <a:pPr>
                <a:defRPr sz="1600"/>
              </a:pPr>
              <a:r>
                <a:t>Intel Server 1</a:t>
              </a:r>
            </a:p>
            <a:p>
              <a:pPr>
                <a:defRPr sz="1600"/>
              </a:pPr>
              <a:r>
                <a:t>172.18.6.108</a:t>
              </a:r>
            </a:p>
          </p:txBody>
        </p:sp>
        <p:sp>
          <p:nvSpPr>
            <p:cNvPr id="294" name="Hardware - BMC…"/>
            <p:cNvSpPr txBox="1"/>
            <p:nvPr/>
          </p:nvSpPr>
          <p:spPr>
            <a:xfrm>
              <a:off x="4349124" y="1582940"/>
              <a:ext cx="1672118" cy="12277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600"/>
              </a:pPr>
              <a:r>
                <a:t>Hardware - BMC</a:t>
              </a:r>
            </a:p>
            <a:p>
              <a:pPr>
                <a:defRPr sz="1600"/>
              </a:pPr>
              <a:r>
                <a:t>11.11.3.101</a:t>
              </a:r>
            </a:p>
            <a:p>
              <a:pPr>
                <a:defRPr sz="1600"/>
              </a:pPr>
              <a:r>
                <a:t>LAN_2_0</a:t>
              </a:r>
            </a:p>
            <a:p>
              <a:pPr>
                <a:defRPr sz="1600"/>
              </a:pPr>
              <a:r>
                <a:t>ADMIN</a:t>
              </a:r>
            </a:p>
            <a:p>
              <a:pPr>
                <a:defRPr sz="1600"/>
              </a:pPr>
              <a:r>
                <a:t>ADMIN</a:t>
              </a:r>
            </a:p>
          </p:txBody>
        </p:sp>
        <p:sp>
          <p:nvSpPr>
            <p:cNvPr id="295" name="Line"/>
            <p:cNvSpPr/>
            <p:nvPr/>
          </p:nvSpPr>
          <p:spPr>
            <a:xfrm flipH="1" flipV="1">
              <a:off x="1556972" y="1427699"/>
              <a:ext cx="760363" cy="462154"/>
            </a:xfrm>
            <a:prstGeom prst="line">
              <a:avLst/>
            </a:prstGeom>
            <a:noFill/>
            <a:ln w="25400" cap="flat">
              <a:solidFill>
                <a:schemeClr val="accent1"/>
              </a:solidFill>
              <a:prstDash val="solid"/>
              <a:round/>
              <a:tailEnd type="triangle" w="med" len="med"/>
            </a:ln>
            <a:effectLst/>
          </p:spPr>
          <p:txBody>
            <a:bodyPr wrap="square" lIns="45718" tIns="45718" rIns="45718" bIns="45718" numCol="1" anchor="t">
              <a:noAutofit/>
            </a:bodyPr>
            <a:lstStyle/>
            <a:p>
              <a:pPr/>
            </a:p>
          </p:txBody>
        </p:sp>
        <p:sp>
          <p:nvSpPr>
            <p:cNvPr id="296" name="Line"/>
            <p:cNvSpPr/>
            <p:nvPr/>
          </p:nvSpPr>
          <p:spPr>
            <a:xfrm flipH="1">
              <a:off x="3887372" y="1072032"/>
              <a:ext cx="758408" cy="758408"/>
            </a:xfrm>
            <a:prstGeom prst="line">
              <a:avLst/>
            </a:prstGeom>
            <a:noFill/>
            <a:ln w="25400" cap="flat">
              <a:solidFill>
                <a:schemeClr val="accent1"/>
              </a:solidFill>
              <a:prstDash val="solid"/>
              <a:round/>
              <a:tailEnd type="triangle" w="med" len="med"/>
            </a:ln>
            <a:effectLst/>
          </p:spPr>
          <p:txBody>
            <a:bodyPr wrap="square" lIns="45718" tIns="45718" rIns="45718" bIns="45718" numCol="1" anchor="t">
              <a:noAutofit/>
            </a:bodyPr>
            <a:lstStyle/>
            <a:p>
              <a:pPr/>
            </a:p>
          </p:txBody>
        </p:sp>
      </p:grpSp>
      <p:pic>
        <p:nvPicPr>
          <p:cNvPr id="298" name="图片 3" descr="图片 3"/>
          <p:cNvPicPr>
            <a:picLocks noChangeAspect="1"/>
          </p:cNvPicPr>
          <p:nvPr/>
        </p:nvPicPr>
        <p:blipFill>
          <a:blip r:embed="rId5">
            <a:extLst/>
          </a:blip>
          <a:stretch>
            <a:fillRect/>
          </a:stretch>
        </p:blipFill>
        <p:spPr>
          <a:xfrm>
            <a:off x="1178604" y="1483115"/>
            <a:ext cx="3736748" cy="51806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标题 1"/>
          <p:cNvSpPr txBox="1"/>
          <p:nvPr>
            <p:ph type="title"/>
          </p:nvPr>
        </p:nvSpPr>
        <p:spPr>
          <a:xfrm>
            <a:off x="1252893" y="346064"/>
            <a:ext cx="10515601" cy="1325564"/>
          </a:xfrm>
          <a:prstGeom prst="rect">
            <a:avLst/>
          </a:prstGeom>
        </p:spPr>
        <p:txBody>
          <a:bodyPr/>
          <a:lstStyle/>
          <a:p>
            <a:pPr/>
            <a:r>
              <a:t>JWT Authentication</a:t>
            </a:r>
          </a:p>
        </p:txBody>
      </p:sp>
      <p:pic>
        <p:nvPicPr>
          <p:cNvPr id="301" name="Picture 4" descr="Picture 4"/>
          <p:cNvPicPr>
            <a:picLocks noChangeAspect="1"/>
          </p:cNvPicPr>
          <p:nvPr/>
        </p:nvPicPr>
        <p:blipFill>
          <a:blip r:embed="rId2">
            <a:extLst/>
          </a:blip>
          <a:stretch>
            <a:fillRect/>
          </a:stretch>
        </p:blipFill>
        <p:spPr>
          <a:xfrm>
            <a:off x="705242" y="2239379"/>
            <a:ext cx="5648425" cy="3869933"/>
          </a:xfrm>
          <a:prstGeom prst="rect">
            <a:avLst/>
          </a:prstGeom>
          <a:ln w="12700">
            <a:miter lim="400000"/>
          </a:ln>
        </p:spPr>
      </p:pic>
      <p:sp>
        <p:nvSpPr>
          <p:cNvPr id="302" name="Backend system: Control rule file for each monitor job (Write user configuration into required yaml format) and link files to Prometheus."/>
          <p:cNvSpPr txBox="1"/>
          <p:nvPr/>
        </p:nvSpPr>
        <p:spPr>
          <a:xfrm>
            <a:off x="7051157" y="3272987"/>
            <a:ext cx="4030248" cy="11087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400"/>
            </a:lvl1pPr>
          </a:lstStyle>
          <a:p>
            <a:pPr/>
            <a:r>
              <a:t>Insert custom JWT filter into SpringSecurity framework’s native filter chains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lert Management"/>
          <p:cNvSpPr txBox="1"/>
          <p:nvPr>
            <p:ph type="title"/>
          </p:nvPr>
        </p:nvSpPr>
        <p:spPr>
          <a:xfrm>
            <a:off x="1252893" y="346064"/>
            <a:ext cx="10515601" cy="1325564"/>
          </a:xfrm>
          <a:prstGeom prst="rect">
            <a:avLst/>
          </a:prstGeom>
        </p:spPr>
        <p:txBody>
          <a:bodyPr/>
          <a:lstStyle/>
          <a:p>
            <a:pPr/>
            <a:r>
              <a:t>Alert Management</a:t>
            </a:r>
          </a:p>
        </p:txBody>
      </p:sp>
      <p:sp>
        <p:nvSpPr>
          <p:cNvPr id="305" name="Prometheus: Set up customized alert rules through yaml files using the PromQL language."/>
          <p:cNvSpPr txBox="1"/>
          <p:nvPr>
            <p:ph type="body" sz="quarter" idx="1"/>
          </p:nvPr>
        </p:nvSpPr>
        <p:spPr>
          <a:xfrm>
            <a:off x="1395074" y="1493868"/>
            <a:ext cx="10515601" cy="1039436"/>
          </a:xfrm>
          <a:prstGeom prst="rect">
            <a:avLst/>
          </a:prstGeom>
        </p:spPr>
        <p:txBody>
          <a:bodyPr/>
          <a:lstStyle>
            <a:lvl1pPr>
              <a:defRPr sz="2400"/>
            </a:lvl1pPr>
          </a:lstStyle>
          <a:p>
            <a:pPr/>
            <a:r>
              <a:t>Prometheus: Set up customized alert rules through yaml files using the PromQL language. </a:t>
            </a:r>
          </a:p>
        </p:txBody>
      </p:sp>
      <p:pic>
        <p:nvPicPr>
          <p:cNvPr id="306" name="Image" descr="Image"/>
          <p:cNvPicPr>
            <a:picLocks noChangeAspect="1"/>
          </p:cNvPicPr>
          <p:nvPr/>
        </p:nvPicPr>
        <p:blipFill>
          <a:blip r:embed="rId2">
            <a:extLst/>
          </a:blip>
          <a:stretch>
            <a:fillRect/>
          </a:stretch>
        </p:blipFill>
        <p:spPr>
          <a:xfrm>
            <a:off x="1954984" y="2452039"/>
            <a:ext cx="5830084" cy="2743232"/>
          </a:xfrm>
          <a:prstGeom prst="rect">
            <a:avLst/>
          </a:prstGeom>
          <a:ln w="12700">
            <a:miter lim="400000"/>
          </a:ln>
        </p:spPr>
      </p:pic>
      <p:sp>
        <p:nvSpPr>
          <p:cNvPr id="307" name="Document"/>
          <p:cNvSpPr/>
          <p:nvPr/>
        </p:nvSpPr>
        <p:spPr>
          <a:xfrm>
            <a:off x="8158260" y="2486274"/>
            <a:ext cx="2065474" cy="2674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path>
            </a:pathLst>
          </a:custGeom>
          <a:solidFill>
            <a:schemeClr val="accent3">
              <a:lumOff val="17647"/>
            </a:schemeClr>
          </a:solidFill>
          <a:ln w="12700">
            <a:miter lim="400000"/>
          </a:ln>
        </p:spPr>
        <p:txBody>
          <a:bodyPr lIns="45718" tIns="45718" rIns="45718" bIns="45718" anchor="ctr"/>
          <a:lstStyle/>
          <a:p>
            <a:pPr/>
          </a:p>
        </p:txBody>
      </p:sp>
      <p:sp>
        <p:nvSpPr>
          <p:cNvPr id="308" name="rule.yml:…"/>
          <p:cNvSpPr txBox="1"/>
          <p:nvPr/>
        </p:nvSpPr>
        <p:spPr>
          <a:xfrm>
            <a:off x="8373364" y="3024186"/>
            <a:ext cx="2065474" cy="184137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81000"/>
              </a:lnSpc>
              <a:spcBef>
                <a:spcPts val="1000"/>
              </a:spcBef>
              <a:defRPr sz="2000"/>
            </a:pPr>
            <a:r>
              <a:t>rule.yml:</a:t>
            </a:r>
          </a:p>
          <a:p>
            <a:pPr marL="267368" indent="-267368">
              <a:lnSpc>
                <a:spcPct val="81000"/>
              </a:lnSpc>
              <a:spcBef>
                <a:spcPts val="1000"/>
              </a:spcBef>
              <a:buSzPct val="100000"/>
              <a:buAutoNum type="arabicPeriod" startAt="1"/>
              <a:defRPr sz="2000"/>
            </a:pPr>
            <a:r>
              <a:t>expression</a:t>
            </a:r>
          </a:p>
          <a:p>
            <a:pPr marL="267368" indent="-267368">
              <a:lnSpc>
                <a:spcPct val="81000"/>
              </a:lnSpc>
              <a:spcBef>
                <a:spcPts val="1000"/>
              </a:spcBef>
              <a:buSzPct val="100000"/>
              <a:buAutoNum type="arabicPeriod" startAt="1"/>
              <a:defRPr sz="2000"/>
            </a:pPr>
            <a:r>
              <a:t>observation time</a:t>
            </a:r>
          </a:p>
          <a:p>
            <a:pPr marL="267368" indent="-267368">
              <a:lnSpc>
                <a:spcPct val="81000"/>
              </a:lnSpc>
              <a:spcBef>
                <a:spcPts val="1000"/>
              </a:spcBef>
              <a:buSzPct val="100000"/>
              <a:buAutoNum type="arabicPeriod" startAt="1"/>
              <a:defRPr sz="2000"/>
            </a:pPr>
            <a:r>
              <a:t>critical level</a:t>
            </a:r>
          </a:p>
        </p:txBody>
      </p:sp>
      <p:sp>
        <p:nvSpPr>
          <p:cNvPr id="309" name="Backend system: Control rule file for each monitor job (Write user configuration into required yaml format) and link files to Prometheus."/>
          <p:cNvSpPr txBox="1"/>
          <p:nvPr/>
        </p:nvSpPr>
        <p:spPr>
          <a:xfrm>
            <a:off x="1395074" y="5356447"/>
            <a:ext cx="10515601" cy="10394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lnSpc>
                <a:spcPct val="90000"/>
              </a:lnSpc>
              <a:spcBef>
                <a:spcPts val="1000"/>
              </a:spcBef>
              <a:buSzPct val="100000"/>
              <a:buFont typeface="Arial"/>
              <a:buChar char="•"/>
              <a:defRPr sz="2400"/>
            </a:lvl1pPr>
          </a:lstStyle>
          <a:p>
            <a:pPr/>
            <a:r>
              <a:t>Backend system: Control rule file for each monitor job (Write user configuration into required yaml format) and link files to Prometheus.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lert Management"/>
          <p:cNvSpPr txBox="1"/>
          <p:nvPr>
            <p:ph type="title"/>
          </p:nvPr>
        </p:nvSpPr>
        <p:spPr>
          <a:xfrm>
            <a:off x="1252893" y="346064"/>
            <a:ext cx="10515601" cy="1325564"/>
          </a:xfrm>
          <a:prstGeom prst="rect">
            <a:avLst/>
          </a:prstGeom>
        </p:spPr>
        <p:txBody>
          <a:bodyPr/>
          <a:lstStyle/>
          <a:p>
            <a:pPr/>
            <a:r>
              <a:t>Alert Management</a:t>
            </a:r>
          </a:p>
        </p:txBody>
      </p:sp>
      <p:sp>
        <p:nvSpPr>
          <p:cNvPr id="312" name="Retrieve the alerts' information through the http api Prometheus provides…"/>
          <p:cNvSpPr txBox="1"/>
          <p:nvPr>
            <p:ph type="body" sz="quarter" idx="1"/>
          </p:nvPr>
        </p:nvSpPr>
        <p:spPr>
          <a:xfrm>
            <a:off x="1418770" y="2229742"/>
            <a:ext cx="4306301" cy="2953239"/>
          </a:xfrm>
          <a:prstGeom prst="rect">
            <a:avLst/>
          </a:prstGeom>
        </p:spPr>
        <p:txBody>
          <a:bodyPr/>
          <a:lstStyle/>
          <a:p>
            <a:pPr/>
            <a:r>
              <a:t>Retrieve the alerts' information through the http api Prometheus provides</a:t>
            </a:r>
          </a:p>
          <a:p>
            <a:pPr/>
            <a:r>
              <a:t>Extract information of interest for front-end display.</a:t>
            </a:r>
          </a:p>
        </p:txBody>
      </p:sp>
      <p:pic>
        <p:nvPicPr>
          <p:cNvPr id="313" name="Image" descr="Image"/>
          <p:cNvPicPr>
            <a:picLocks noChangeAspect="1"/>
          </p:cNvPicPr>
          <p:nvPr/>
        </p:nvPicPr>
        <p:blipFill>
          <a:blip r:embed="rId2">
            <a:extLst/>
          </a:blip>
          <a:stretch>
            <a:fillRect/>
          </a:stretch>
        </p:blipFill>
        <p:spPr>
          <a:xfrm>
            <a:off x="5716716" y="1554891"/>
            <a:ext cx="5340838" cy="4302944"/>
          </a:xfrm>
          <a:prstGeom prst="rect">
            <a:avLst/>
          </a:prstGeom>
          <a:ln w="12700">
            <a:miter lim="400000"/>
          </a:ln>
        </p:spPr>
      </p:pic>
      <p:sp>
        <p:nvSpPr>
          <p:cNvPr id="314" name="Rectangle"/>
          <p:cNvSpPr/>
          <p:nvPr/>
        </p:nvSpPr>
        <p:spPr>
          <a:xfrm>
            <a:off x="6849853" y="2990127"/>
            <a:ext cx="2470069" cy="216273"/>
          </a:xfrm>
          <a:prstGeom prst="rect">
            <a:avLst/>
          </a:prstGeom>
          <a:ln w="12700">
            <a:solidFill>
              <a:srgbClr val="FF2600"/>
            </a:solidFill>
          </a:ln>
        </p:spPr>
        <p:txBody>
          <a:bodyPr lIns="45718" tIns="45718" rIns="45718" bIns="45718" anchor="ctr"/>
          <a:lstStyle/>
          <a:p>
            <a:pPr/>
          </a:p>
        </p:txBody>
      </p:sp>
      <p:sp>
        <p:nvSpPr>
          <p:cNvPr id="315" name="Rectangle"/>
          <p:cNvSpPr/>
          <p:nvPr/>
        </p:nvSpPr>
        <p:spPr>
          <a:xfrm>
            <a:off x="6849853" y="3413338"/>
            <a:ext cx="2470069" cy="216273"/>
          </a:xfrm>
          <a:prstGeom prst="rect">
            <a:avLst/>
          </a:prstGeom>
          <a:ln w="12700">
            <a:solidFill>
              <a:srgbClr val="FF2600"/>
            </a:solidFill>
          </a:ln>
        </p:spPr>
        <p:txBody>
          <a:bodyPr lIns="45718" tIns="45718" rIns="45718" bIns="45718" anchor="ctr"/>
          <a:lstStyle/>
          <a:p>
            <a:pPr/>
          </a:p>
        </p:txBody>
      </p:sp>
      <p:sp>
        <p:nvSpPr>
          <p:cNvPr id="316" name="Rectangle"/>
          <p:cNvSpPr/>
          <p:nvPr/>
        </p:nvSpPr>
        <p:spPr>
          <a:xfrm>
            <a:off x="6849853" y="3832454"/>
            <a:ext cx="2470069" cy="216273"/>
          </a:xfrm>
          <a:prstGeom prst="rect">
            <a:avLst/>
          </a:prstGeom>
          <a:ln w="12700">
            <a:solidFill>
              <a:srgbClr val="FF2600"/>
            </a:solidFill>
          </a:ln>
        </p:spPr>
        <p:txBody>
          <a:bodyPr lIns="45718" tIns="45718" rIns="45718" bIns="45718" anchor="ctr"/>
          <a:lstStyle/>
          <a:p>
            <a:pPr/>
          </a:p>
        </p:txBody>
      </p:sp>
      <p:sp>
        <p:nvSpPr>
          <p:cNvPr id="317" name="Rectangle"/>
          <p:cNvSpPr/>
          <p:nvPr/>
        </p:nvSpPr>
        <p:spPr>
          <a:xfrm>
            <a:off x="6849853" y="4066940"/>
            <a:ext cx="2470069" cy="216273"/>
          </a:xfrm>
          <a:prstGeom prst="rect">
            <a:avLst/>
          </a:prstGeom>
          <a:ln w="127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BMC Monitoring"/>
          <p:cNvSpPr txBox="1"/>
          <p:nvPr>
            <p:ph type="title"/>
          </p:nvPr>
        </p:nvSpPr>
        <p:spPr>
          <a:xfrm>
            <a:off x="1252893" y="346064"/>
            <a:ext cx="10515601" cy="1325564"/>
          </a:xfrm>
          <a:prstGeom prst="rect">
            <a:avLst/>
          </a:prstGeom>
        </p:spPr>
        <p:txBody>
          <a:bodyPr/>
          <a:lstStyle/>
          <a:p>
            <a:pPr/>
            <a:r>
              <a:t>BMC Monitoring</a:t>
            </a:r>
          </a:p>
        </p:txBody>
      </p:sp>
      <p:sp>
        <p:nvSpPr>
          <p:cNvPr id="320" name="BMC data: CPU temperature, fan speed, voltage state, etc"/>
          <p:cNvSpPr txBox="1"/>
          <p:nvPr>
            <p:ph type="body" sz="quarter" idx="1"/>
          </p:nvPr>
        </p:nvSpPr>
        <p:spPr>
          <a:xfrm>
            <a:off x="1517353" y="1636049"/>
            <a:ext cx="9986682" cy="509909"/>
          </a:xfrm>
          <a:prstGeom prst="rect">
            <a:avLst/>
          </a:prstGeom>
        </p:spPr>
        <p:txBody>
          <a:bodyPr/>
          <a:lstStyle>
            <a:lvl1pPr marL="0" indent="0">
              <a:buSzTx/>
              <a:buNone/>
            </a:lvl1pPr>
          </a:lstStyle>
          <a:p>
            <a:pPr/>
            <a:r>
              <a:t>BMC data: CPU temperature, fan speed, voltage state, etc</a:t>
            </a:r>
          </a:p>
        </p:txBody>
      </p:sp>
      <p:pic>
        <p:nvPicPr>
          <p:cNvPr id="321" name="Image" descr="Image"/>
          <p:cNvPicPr>
            <a:picLocks noChangeAspect="1"/>
          </p:cNvPicPr>
          <p:nvPr/>
        </p:nvPicPr>
        <p:blipFill>
          <a:blip r:embed="rId2">
            <a:extLst/>
          </a:blip>
          <a:stretch>
            <a:fillRect/>
          </a:stretch>
        </p:blipFill>
        <p:spPr>
          <a:xfrm>
            <a:off x="2591585" y="2323717"/>
            <a:ext cx="7222102" cy="3225703"/>
          </a:xfrm>
          <a:prstGeom prst="rect">
            <a:avLst/>
          </a:prstGeom>
          <a:ln w="12700">
            <a:miter lim="400000"/>
          </a:ln>
        </p:spPr>
      </p:pic>
      <p:sp>
        <p:nvSpPr>
          <p:cNvPr id="322" name="Plot of cpu0 temperature in celsius degree for 5 hosts"/>
          <p:cNvSpPr txBox="1"/>
          <p:nvPr/>
        </p:nvSpPr>
        <p:spPr>
          <a:xfrm>
            <a:off x="2979195" y="5727179"/>
            <a:ext cx="6446882" cy="5099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1741" indent="-221741" defTabSz="886967">
              <a:lnSpc>
                <a:spcPct val="90000"/>
              </a:lnSpc>
              <a:spcBef>
                <a:spcPts val="900"/>
              </a:spcBef>
              <a:buSzPct val="100000"/>
              <a:buFont typeface="Arial"/>
              <a:buChar char="•"/>
              <a:defRPr sz="2000"/>
            </a:lvl1pPr>
          </a:lstStyle>
          <a:p>
            <a:pPr/>
            <a:r>
              <a:t>Plot of cpu0 temperature in celsius degree for 5 hosts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BMC Monitoring"/>
          <p:cNvSpPr txBox="1"/>
          <p:nvPr>
            <p:ph type="title"/>
          </p:nvPr>
        </p:nvSpPr>
        <p:spPr>
          <a:xfrm>
            <a:off x="1252893" y="346064"/>
            <a:ext cx="10515601" cy="1325564"/>
          </a:xfrm>
          <a:prstGeom prst="rect">
            <a:avLst/>
          </a:prstGeom>
        </p:spPr>
        <p:txBody>
          <a:bodyPr/>
          <a:lstStyle/>
          <a:p>
            <a:pPr/>
            <a:r>
              <a:t>BMC Monitoring</a:t>
            </a:r>
          </a:p>
        </p:txBody>
      </p:sp>
      <p:sp>
        <p:nvSpPr>
          <p:cNvPr id="325" name="Exporter: Github open-source ipmi exporter…"/>
          <p:cNvSpPr txBox="1"/>
          <p:nvPr>
            <p:ph type="body" sz="quarter" idx="1"/>
          </p:nvPr>
        </p:nvSpPr>
        <p:spPr>
          <a:xfrm>
            <a:off x="1252893" y="1612353"/>
            <a:ext cx="10515601" cy="1189022"/>
          </a:xfrm>
          <a:prstGeom prst="rect">
            <a:avLst/>
          </a:prstGeom>
        </p:spPr>
        <p:txBody>
          <a:bodyPr/>
          <a:lstStyle/>
          <a:p>
            <a:pPr marL="0" indent="0">
              <a:buSzTx/>
              <a:buNone/>
            </a:pPr>
            <a:r>
              <a:t>Exporter: Github open-source ipmi exporter </a:t>
            </a:r>
          </a:p>
          <a:p>
            <a:pPr marL="0" indent="0">
              <a:buSzTx/>
              <a:buNone/>
              <a:defRPr sz="2400"/>
            </a:pPr>
            <a:r>
              <a:t>*</a:t>
            </a:r>
            <a:r>
              <a:rPr u="sng">
                <a:solidFill>
                  <a:srgbClr val="0000FF"/>
                </a:solidFill>
                <a:uFill>
                  <a:solidFill>
                    <a:srgbClr val="0000FF"/>
                  </a:solidFill>
                </a:uFill>
                <a:hlinkClick r:id="rId2" invalidUrl="" action="" tgtFrame="" tooltip="" history="1" highlightClick="0" endSnd="0"/>
              </a:rPr>
              <a:t>https://github.com/prometheus-community/ipmi_exporter</a:t>
            </a:r>
          </a:p>
        </p:txBody>
      </p:sp>
      <p:pic>
        <p:nvPicPr>
          <p:cNvPr id="326" name="monitor.png" descr="monitor.png"/>
          <p:cNvPicPr>
            <a:picLocks noChangeAspect="1"/>
          </p:cNvPicPr>
          <p:nvPr/>
        </p:nvPicPr>
        <p:blipFill>
          <a:blip r:embed="rId3">
            <a:extLst/>
          </a:blip>
          <a:stretch>
            <a:fillRect/>
          </a:stretch>
        </p:blipFill>
        <p:spPr>
          <a:xfrm>
            <a:off x="3909748" y="2831848"/>
            <a:ext cx="4372505" cy="308147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1086025" y="684948"/>
            <a:ext cx="9515476" cy="747718"/>
          </a:xfrm>
          <a:prstGeom prst="rect">
            <a:avLst/>
          </a:prstGeom>
        </p:spPr>
        <p:txBody>
          <a:bodyPr/>
          <a:lstStyle>
            <a:lvl1pPr>
              <a:defRPr>
                <a:latin typeface="+mn-lt"/>
                <a:ea typeface="+mn-ea"/>
                <a:cs typeface="+mn-cs"/>
                <a:sym typeface="Arial"/>
              </a:defRPr>
            </a:lvl1pPr>
          </a:lstStyle>
          <a:p>
            <a:pPr/>
            <a:r>
              <a:t>The Center for Computational Science and Engineering</a:t>
            </a:r>
          </a:p>
        </p:txBody>
      </p:sp>
      <p:sp>
        <p:nvSpPr>
          <p:cNvPr id="220" name="In charge of two clusters, Taiyi and Qiming, with over 1000 servers…"/>
          <p:cNvSpPr txBox="1"/>
          <p:nvPr/>
        </p:nvSpPr>
        <p:spPr>
          <a:xfrm>
            <a:off x="1300512" y="1709929"/>
            <a:ext cx="9590975" cy="1082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92100" indent="-292100" defTabSz="457200">
              <a:buSzPct val="100000"/>
              <a:buFont typeface="Helvetica"/>
              <a:buChar char="➢"/>
              <a:defRPr sz="2200">
                <a:latin typeface="Open Sans"/>
                <a:ea typeface="Open Sans"/>
                <a:cs typeface="Open Sans"/>
                <a:sym typeface="Open Sans"/>
              </a:defRPr>
            </a:pPr>
            <a:r>
              <a:t> In charge of two clusters, Taiyi and Qiming, with over </a:t>
            </a:r>
            <a:r>
              <a:rPr b="1">
                <a:solidFill>
                  <a:schemeClr val="accent2">
                    <a:satOff val="-18194"/>
                    <a:lumOff val="-11215"/>
                  </a:schemeClr>
                </a:solidFill>
              </a:rPr>
              <a:t>1000 servers</a:t>
            </a:r>
            <a:endParaRPr>
              <a:latin typeface="Helvetica Neue"/>
              <a:ea typeface="Helvetica Neue"/>
              <a:cs typeface="Helvetica Neue"/>
              <a:sym typeface="Helvetica Neue"/>
            </a:endParaRPr>
          </a:p>
          <a:p>
            <a:pPr marL="292100" indent="-292100" defTabSz="457200">
              <a:buSzPct val="100000"/>
              <a:buFont typeface="Helvetica"/>
              <a:buChar char="➢"/>
              <a:defRPr sz="2200">
                <a:latin typeface="Open Sans"/>
                <a:ea typeface="Open Sans"/>
                <a:cs typeface="Open Sans"/>
                <a:sym typeface="Open Sans"/>
              </a:defRPr>
            </a:pPr>
            <a:r>
              <a:t> Serving over </a:t>
            </a:r>
            <a:r>
              <a:rPr b="1">
                <a:solidFill>
                  <a:schemeClr val="accent2">
                    <a:satOff val="-18194"/>
                    <a:lumOff val="-11215"/>
                  </a:schemeClr>
                </a:solidFill>
              </a:rPr>
              <a:t>100 research groups</a:t>
            </a:r>
            <a:r>
              <a:t> of SUSTech</a:t>
            </a:r>
          </a:p>
          <a:p>
            <a:pPr marL="292100" indent="-292100" defTabSz="457200">
              <a:buSzPct val="100000"/>
              <a:buFont typeface="Helvetica"/>
              <a:buChar char="➢"/>
              <a:defRPr sz="2200">
                <a:latin typeface="Open Sans"/>
                <a:ea typeface="Open Sans"/>
                <a:cs typeface="Open Sans"/>
                <a:sym typeface="Open Sans"/>
              </a:defRPr>
            </a:pPr>
            <a:r>
              <a:t> Provided over </a:t>
            </a:r>
            <a:r>
              <a:rPr b="1">
                <a:solidFill>
                  <a:schemeClr val="accent2">
                    <a:satOff val="-18194"/>
                    <a:lumOff val="-11215"/>
                  </a:schemeClr>
                </a:solidFill>
              </a:rPr>
              <a:t>140 million core hours of service</a:t>
            </a:r>
            <a:r>
              <a:t> </a:t>
            </a:r>
          </a:p>
        </p:txBody>
      </p:sp>
      <p:pic>
        <p:nvPicPr>
          <p:cNvPr id="221" name="Image" descr="Image"/>
          <p:cNvPicPr>
            <a:picLocks noChangeAspect="1"/>
          </p:cNvPicPr>
          <p:nvPr/>
        </p:nvPicPr>
        <p:blipFill>
          <a:blip r:embed="rId2">
            <a:extLst/>
          </a:blip>
          <a:stretch>
            <a:fillRect/>
          </a:stretch>
        </p:blipFill>
        <p:spPr>
          <a:xfrm>
            <a:off x="1773722" y="3103424"/>
            <a:ext cx="3895832" cy="2930942"/>
          </a:xfrm>
          <a:prstGeom prst="rect">
            <a:avLst/>
          </a:prstGeom>
          <a:ln w="12700">
            <a:miter lim="400000"/>
          </a:ln>
        </p:spPr>
      </p:pic>
      <p:pic>
        <p:nvPicPr>
          <p:cNvPr id="222" name="Image" descr="Image"/>
          <p:cNvPicPr>
            <a:picLocks noChangeAspect="1"/>
          </p:cNvPicPr>
          <p:nvPr/>
        </p:nvPicPr>
        <p:blipFill>
          <a:blip r:embed="rId3">
            <a:extLst/>
          </a:blip>
          <a:stretch>
            <a:fillRect/>
          </a:stretch>
        </p:blipFill>
        <p:spPr>
          <a:xfrm>
            <a:off x="6693579" y="3103424"/>
            <a:ext cx="3907922" cy="293094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BMC Monitoring"/>
          <p:cNvSpPr txBox="1"/>
          <p:nvPr>
            <p:ph type="title"/>
          </p:nvPr>
        </p:nvSpPr>
        <p:spPr>
          <a:xfrm>
            <a:off x="1252893" y="346064"/>
            <a:ext cx="10515601" cy="1325564"/>
          </a:xfrm>
          <a:prstGeom prst="rect">
            <a:avLst/>
          </a:prstGeom>
        </p:spPr>
        <p:txBody>
          <a:bodyPr/>
          <a:lstStyle/>
          <a:p>
            <a:pPr/>
            <a:r>
              <a:t>BMC Monitoring</a:t>
            </a:r>
          </a:p>
        </p:txBody>
      </p:sp>
      <p:sp>
        <p:nvSpPr>
          <p:cNvPr id="329" name="Target Config:…"/>
          <p:cNvSpPr txBox="1"/>
          <p:nvPr>
            <p:ph type="body" idx="1"/>
          </p:nvPr>
        </p:nvSpPr>
        <p:spPr>
          <a:xfrm>
            <a:off x="1252893" y="1410931"/>
            <a:ext cx="10515601" cy="4263495"/>
          </a:xfrm>
          <a:prstGeom prst="rect">
            <a:avLst/>
          </a:prstGeom>
        </p:spPr>
        <p:txBody>
          <a:bodyPr/>
          <a:lstStyle/>
          <a:p>
            <a:pPr marL="0" indent="0">
              <a:buSzTx/>
              <a:buNone/>
              <a:defRPr sz="2600"/>
            </a:pPr>
            <a:r>
              <a:t>Target Config:</a:t>
            </a:r>
            <a:r>
              <a:rPr sz="2800"/>
              <a:t> </a:t>
            </a:r>
            <a:endParaRPr sz="2800"/>
          </a:p>
          <a:p>
            <a:pPr marL="280735" indent="-280735">
              <a:buFontTx/>
              <a:defRPr sz="2100"/>
            </a:pPr>
            <a:r>
              <a:t>The ipmi exporter uses an yaml file on the Prometheus server side for target specification.</a:t>
            </a:r>
          </a:p>
          <a:p>
            <a:pPr marL="280735" indent="-280735">
              <a:buFontTx/>
              <a:defRPr sz="2100"/>
            </a:pPr>
            <a:r>
              <a:t>Target configurations are done on the exporter side. </a:t>
            </a:r>
          </a:p>
          <a:p>
            <a:pPr marL="280735" indent="-280735">
              <a:buFontTx/>
              <a:defRPr sz="2100"/>
            </a:pPr>
            <a:r>
              <a:t>Our back-end is responsible for managing both side yaml files according to user-provided information.</a:t>
            </a:r>
          </a:p>
        </p:txBody>
      </p:sp>
      <p:pic>
        <p:nvPicPr>
          <p:cNvPr id="330" name="Image" descr="Image"/>
          <p:cNvPicPr>
            <a:picLocks noChangeAspect="1"/>
          </p:cNvPicPr>
          <p:nvPr/>
        </p:nvPicPr>
        <p:blipFill>
          <a:blip r:embed="rId2">
            <a:extLst/>
          </a:blip>
          <a:srcRect l="0" t="0" r="0" b="57108"/>
          <a:stretch>
            <a:fillRect/>
          </a:stretch>
        </p:blipFill>
        <p:spPr>
          <a:xfrm>
            <a:off x="6150024" y="3970111"/>
            <a:ext cx="6656359" cy="1592507"/>
          </a:xfrm>
          <a:prstGeom prst="rect">
            <a:avLst/>
          </a:prstGeom>
          <a:ln w="12700">
            <a:miter lim="400000"/>
          </a:ln>
        </p:spPr>
      </p:pic>
      <p:pic>
        <p:nvPicPr>
          <p:cNvPr id="331" name="Image" descr="Image"/>
          <p:cNvPicPr>
            <a:picLocks noChangeAspect="1"/>
          </p:cNvPicPr>
          <p:nvPr/>
        </p:nvPicPr>
        <p:blipFill>
          <a:blip r:embed="rId3">
            <a:extLst/>
          </a:blip>
          <a:stretch>
            <a:fillRect/>
          </a:stretch>
        </p:blipFill>
        <p:spPr>
          <a:xfrm>
            <a:off x="2330904" y="3815657"/>
            <a:ext cx="3503618" cy="2152826"/>
          </a:xfrm>
          <a:prstGeom prst="rect">
            <a:avLst/>
          </a:prstGeom>
          <a:ln w="12700">
            <a:miter lim="400000"/>
          </a:ln>
        </p:spPr>
      </p:pic>
      <p:sp>
        <p:nvSpPr>
          <p:cNvPr id="332" name="target.yml"/>
          <p:cNvSpPr txBox="1"/>
          <p:nvPr/>
        </p:nvSpPr>
        <p:spPr>
          <a:xfrm>
            <a:off x="3239506" y="6026194"/>
            <a:ext cx="1107723"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target.yml</a:t>
            </a:r>
          </a:p>
        </p:txBody>
      </p:sp>
      <p:sp>
        <p:nvSpPr>
          <p:cNvPr id="333" name="ipmi_exporter.yml"/>
          <p:cNvSpPr txBox="1"/>
          <p:nvPr/>
        </p:nvSpPr>
        <p:spPr>
          <a:xfrm>
            <a:off x="6838088" y="6026194"/>
            <a:ext cx="1895432"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ipmi_exporter.yml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BMC Monitoring"/>
          <p:cNvSpPr txBox="1"/>
          <p:nvPr>
            <p:ph type="title"/>
          </p:nvPr>
        </p:nvSpPr>
        <p:spPr>
          <a:xfrm>
            <a:off x="1252893" y="346064"/>
            <a:ext cx="10515601" cy="1325564"/>
          </a:xfrm>
          <a:prstGeom prst="rect">
            <a:avLst/>
          </a:prstGeom>
        </p:spPr>
        <p:txBody>
          <a:bodyPr/>
          <a:lstStyle/>
          <a:p>
            <a:pPr/>
            <a:r>
              <a:t>BMC Monitoring</a:t>
            </a:r>
          </a:p>
        </p:txBody>
      </p:sp>
      <p:sp>
        <p:nvSpPr>
          <p:cNvPr id="336" name="Retrieve the targets' information through the http api Prometheus provides…"/>
          <p:cNvSpPr txBox="1"/>
          <p:nvPr>
            <p:ph type="body" sz="quarter" idx="1"/>
          </p:nvPr>
        </p:nvSpPr>
        <p:spPr>
          <a:xfrm>
            <a:off x="1549102" y="2229742"/>
            <a:ext cx="4306303" cy="2953239"/>
          </a:xfrm>
          <a:prstGeom prst="rect">
            <a:avLst/>
          </a:prstGeom>
        </p:spPr>
        <p:txBody>
          <a:bodyPr/>
          <a:lstStyle/>
          <a:p>
            <a:pPr/>
            <a:r>
              <a:t>Retrieve the targets' information through the http api Prometheus provides</a:t>
            </a:r>
          </a:p>
          <a:p>
            <a:pPr/>
            <a:r>
              <a:t>Extract information of interest for front-end display.</a:t>
            </a:r>
          </a:p>
        </p:txBody>
      </p:sp>
      <p:pic>
        <p:nvPicPr>
          <p:cNvPr id="337" name="Image" descr="Image"/>
          <p:cNvPicPr>
            <a:picLocks noChangeAspect="1"/>
          </p:cNvPicPr>
          <p:nvPr/>
        </p:nvPicPr>
        <p:blipFill>
          <a:blip r:embed="rId2">
            <a:extLst/>
          </a:blip>
          <a:srcRect l="0" t="1665" r="0" b="0"/>
          <a:stretch>
            <a:fillRect/>
          </a:stretch>
        </p:blipFill>
        <p:spPr>
          <a:xfrm>
            <a:off x="6664611" y="859379"/>
            <a:ext cx="4167240" cy="5693936"/>
          </a:xfrm>
          <a:prstGeom prst="rect">
            <a:avLst/>
          </a:prstGeom>
          <a:ln w="12700">
            <a:miter lim="400000"/>
          </a:ln>
        </p:spPr>
      </p:pic>
      <p:sp>
        <p:nvSpPr>
          <p:cNvPr id="338" name="Rectangle"/>
          <p:cNvSpPr/>
          <p:nvPr/>
        </p:nvSpPr>
        <p:spPr>
          <a:xfrm>
            <a:off x="7229002" y="1775867"/>
            <a:ext cx="2470069" cy="216273"/>
          </a:xfrm>
          <a:prstGeom prst="rect">
            <a:avLst/>
          </a:prstGeom>
          <a:ln w="12700">
            <a:solidFill>
              <a:srgbClr val="FF2600"/>
            </a:solidFill>
          </a:ln>
        </p:spPr>
        <p:txBody>
          <a:bodyPr lIns="45718" tIns="45718" rIns="45718" bIns="45718" anchor="ctr"/>
          <a:lstStyle/>
          <a:p>
            <a:pPr/>
          </a:p>
        </p:txBody>
      </p:sp>
      <p:sp>
        <p:nvSpPr>
          <p:cNvPr id="339" name="Rectangle"/>
          <p:cNvSpPr/>
          <p:nvPr/>
        </p:nvSpPr>
        <p:spPr>
          <a:xfrm>
            <a:off x="7229002" y="2662016"/>
            <a:ext cx="2470069" cy="216273"/>
          </a:xfrm>
          <a:prstGeom prst="rect">
            <a:avLst/>
          </a:prstGeom>
          <a:ln w="127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BMC Monitoring"/>
          <p:cNvSpPr txBox="1"/>
          <p:nvPr>
            <p:ph type="title"/>
          </p:nvPr>
        </p:nvSpPr>
        <p:spPr>
          <a:xfrm>
            <a:off x="1252893" y="346064"/>
            <a:ext cx="10515601" cy="1325564"/>
          </a:xfrm>
          <a:prstGeom prst="rect">
            <a:avLst/>
          </a:prstGeom>
        </p:spPr>
        <p:txBody>
          <a:bodyPr/>
          <a:lstStyle/>
          <a:p>
            <a:pPr/>
            <a:r>
              <a:t>Containerized Deployment</a:t>
            </a:r>
          </a:p>
        </p:txBody>
      </p:sp>
      <p:pic>
        <p:nvPicPr>
          <p:cNvPr id="342" name="图片 7" descr="图片 7"/>
          <p:cNvPicPr>
            <a:picLocks noChangeAspect="1"/>
          </p:cNvPicPr>
          <p:nvPr/>
        </p:nvPicPr>
        <p:blipFill>
          <a:blip r:embed="rId2">
            <a:extLst/>
          </a:blip>
          <a:stretch>
            <a:fillRect/>
          </a:stretch>
        </p:blipFill>
        <p:spPr>
          <a:xfrm>
            <a:off x="189029" y="3525625"/>
            <a:ext cx="5829922" cy="2292261"/>
          </a:xfrm>
          <a:prstGeom prst="rect">
            <a:avLst/>
          </a:prstGeom>
          <a:ln w="12700">
            <a:miter lim="400000"/>
          </a:ln>
        </p:spPr>
      </p:pic>
      <p:sp>
        <p:nvSpPr>
          <p:cNvPr id="343" name="Retrieve the targets' information through the http api Prometheus provides…"/>
          <p:cNvSpPr txBox="1"/>
          <p:nvPr>
            <p:ph type="body" sz="quarter" idx="1"/>
          </p:nvPr>
        </p:nvSpPr>
        <p:spPr>
          <a:xfrm>
            <a:off x="6510693" y="5969267"/>
            <a:ext cx="4799725" cy="605621"/>
          </a:xfrm>
          <a:prstGeom prst="rect">
            <a:avLst/>
          </a:prstGeom>
        </p:spPr>
        <p:txBody>
          <a:bodyPr/>
          <a:lstStyle>
            <a:lvl1pPr marL="0" indent="0">
              <a:buSzTx/>
              <a:buNone/>
              <a:defRPr b="1" sz="2400">
                <a:latin typeface="Open Sans"/>
                <a:ea typeface="Open Sans"/>
                <a:cs typeface="Open Sans"/>
                <a:sym typeface="Open Sans"/>
              </a:defRPr>
            </a:lvl1pPr>
          </a:lstStyle>
          <a:p>
            <a:pPr/>
            <a:r>
              <a:t>Nginx container for frontend</a:t>
            </a:r>
          </a:p>
        </p:txBody>
      </p:sp>
      <p:sp>
        <p:nvSpPr>
          <p:cNvPr id="344" name="Retrieve the targets' information through the http api Prometheus provides…"/>
          <p:cNvSpPr txBox="1"/>
          <p:nvPr/>
        </p:nvSpPr>
        <p:spPr>
          <a:xfrm>
            <a:off x="1009443" y="5970215"/>
            <a:ext cx="4799726" cy="6056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b="1" sz="2400">
                <a:latin typeface="Open Sans"/>
                <a:ea typeface="Open Sans"/>
                <a:cs typeface="Open Sans"/>
                <a:sym typeface="Open Sans"/>
              </a:defRPr>
            </a:lvl1pPr>
          </a:lstStyle>
          <a:p>
            <a:pPr/>
            <a:r>
              <a:t> JDK21 container for backend</a:t>
            </a:r>
          </a:p>
        </p:txBody>
      </p:sp>
      <p:pic>
        <p:nvPicPr>
          <p:cNvPr id="345" name="图片 11" descr="图片 11"/>
          <p:cNvPicPr>
            <a:picLocks noChangeAspect="1"/>
          </p:cNvPicPr>
          <p:nvPr/>
        </p:nvPicPr>
        <p:blipFill>
          <a:blip r:embed="rId3">
            <a:extLst/>
          </a:blip>
          <a:stretch>
            <a:fillRect/>
          </a:stretch>
        </p:blipFill>
        <p:spPr>
          <a:xfrm>
            <a:off x="6018950" y="3344545"/>
            <a:ext cx="6067686" cy="2450097"/>
          </a:xfrm>
          <a:prstGeom prst="rect">
            <a:avLst/>
          </a:prstGeom>
          <a:ln w="12700">
            <a:miter lim="400000"/>
          </a:ln>
        </p:spPr>
      </p:pic>
      <p:pic>
        <p:nvPicPr>
          <p:cNvPr id="346" name="Picture 4" descr="Picture 4"/>
          <p:cNvPicPr>
            <a:picLocks noChangeAspect="1"/>
          </p:cNvPicPr>
          <p:nvPr/>
        </p:nvPicPr>
        <p:blipFill>
          <a:blip r:embed="rId4">
            <a:extLst/>
          </a:blip>
          <a:stretch>
            <a:fillRect/>
          </a:stretch>
        </p:blipFill>
        <p:spPr>
          <a:xfrm>
            <a:off x="3743457" y="1204398"/>
            <a:ext cx="3867201" cy="2170203"/>
          </a:xfrm>
          <a:prstGeom prst="rect">
            <a:avLst/>
          </a:prstGeom>
          <a:ln w="12700">
            <a:miter lim="400000"/>
          </a:ln>
        </p:spPr>
      </p:pic>
      <p:sp>
        <p:nvSpPr>
          <p:cNvPr id="347" name="Retrieve the targets' information through the http api Prometheus provides…"/>
          <p:cNvSpPr txBox="1"/>
          <p:nvPr/>
        </p:nvSpPr>
        <p:spPr>
          <a:xfrm>
            <a:off x="7448785" y="2154269"/>
            <a:ext cx="2652438" cy="6056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b="1" sz="2400">
                <a:solidFill>
                  <a:srgbClr val="0070C0"/>
                </a:solidFill>
                <a:latin typeface="Open Sans"/>
                <a:ea typeface="Open Sans"/>
                <a:cs typeface="Open Sans"/>
                <a:sym typeface="Open Sans"/>
              </a:defRPr>
            </a:lvl1pPr>
          </a:lstStyle>
          <a:p>
            <a:pPr/>
            <a:r>
              <a:t>docker compose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文本框 4"/>
          <p:cNvSpPr txBox="1"/>
          <p:nvPr/>
        </p:nvSpPr>
        <p:spPr>
          <a:xfrm>
            <a:off x="3628387" y="3204167"/>
            <a:ext cx="4935226" cy="708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44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ystem Requirements"/>
          <p:cNvSpPr txBox="1"/>
          <p:nvPr>
            <p:ph type="title"/>
          </p:nvPr>
        </p:nvSpPr>
        <p:spPr>
          <a:xfrm>
            <a:off x="1252893" y="346064"/>
            <a:ext cx="10515601" cy="1325564"/>
          </a:xfrm>
          <a:prstGeom prst="rect">
            <a:avLst/>
          </a:prstGeom>
        </p:spPr>
        <p:txBody>
          <a:bodyPr/>
          <a:lstStyle/>
          <a:p>
            <a:pPr>
              <a:defRPr>
                <a:latin typeface="+mn-lt"/>
                <a:ea typeface="+mn-ea"/>
                <a:cs typeface="+mn-cs"/>
                <a:sym typeface="Arial"/>
              </a:defRPr>
            </a:pPr>
            <a:r>
              <a:t>System</a:t>
            </a:r>
            <a:r>
              <a:rPr>
                <a:latin typeface="Open Sans"/>
                <a:ea typeface="Open Sans"/>
                <a:cs typeface="Open Sans"/>
                <a:sym typeface="Open Sans"/>
              </a:rPr>
              <a:t> </a:t>
            </a:r>
            <a:r>
              <a:t>Requirements</a:t>
            </a:r>
          </a:p>
        </p:txBody>
      </p:sp>
      <p:sp>
        <p:nvSpPr>
          <p:cNvPr id="225" name="Customizable monitoring of specific hardware and software types…"/>
          <p:cNvSpPr txBox="1"/>
          <p:nvPr>
            <p:ph type="body" sz="half" idx="1"/>
          </p:nvPr>
        </p:nvSpPr>
        <p:spPr>
          <a:xfrm>
            <a:off x="956683" y="2311408"/>
            <a:ext cx="10515601" cy="2718899"/>
          </a:xfrm>
          <a:prstGeom prst="rect">
            <a:avLst/>
          </a:prstGeom>
        </p:spPr>
        <p:txBody>
          <a:bodyPr/>
          <a:lstStyle/>
          <a:p>
            <a:pPr>
              <a:buFontTx/>
              <a:buAutoNum type="arabicPeriod" startAt="1"/>
              <a:defRPr sz="2400">
                <a:latin typeface="Open Sans"/>
                <a:ea typeface="Open Sans"/>
                <a:cs typeface="Open Sans"/>
                <a:sym typeface="Open Sans"/>
              </a:defRPr>
            </a:pPr>
            <a:r>
              <a:t> Customizable monitoring of specific hardware and software types</a:t>
            </a:r>
          </a:p>
          <a:p>
            <a:pPr>
              <a:buFontTx/>
              <a:buAutoNum type="arabicPeriod" startAt="1"/>
              <a:defRPr sz="2400">
                <a:latin typeface="Open Sans"/>
                <a:ea typeface="Open Sans"/>
                <a:cs typeface="Open Sans"/>
                <a:sym typeface="Open Sans"/>
              </a:defRPr>
            </a:pPr>
            <a:r>
              <a:t> Manual addition of system failures after human inspection with issue track</a:t>
            </a:r>
          </a:p>
          <a:p>
            <a:pPr>
              <a:buFontTx/>
              <a:buAutoNum type="arabicPeriod" startAt="1"/>
              <a:defRPr sz="2400">
                <a:latin typeface="Open Sans"/>
                <a:ea typeface="Open Sans"/>
                <a:cs typeface="Open Sans"/>
                <a:sym typeface="Open Sans"/>
              </a:defRPr>
            </a:pPr>
            <a:r>
              <a:t> Customizable data display charts</a:t>
            </a:r>
          </a:p>
          <a:p>
            <a:pPr>
              <a:buFontTx/>
              <a:buAutoNum type="arabicPeriod" startAt="1"/>
              <a:defRPr sz="2400">
                <a:latin typeface="Open Sans"/>
                <a:ea typeface="Open Sans"/>
                <a:cs typeface="Open Sans"/>
                <a:sym typeface="Open Sans"/>
              </a:defRPr>
            </a:pPr>
            <a:r>
              <a:t> Support for custom configuration of alarm rules and thresholds</a:t>
            </a:r>
          </a:p>
          <a:p>
            <a:pPr>
              <a:buFontTx/>
              <a:buAutoNum type="arabicPeriod" startAt="1"/>
              <a:defRPr sz="2400">
                <a:latin typeface="Open Sans"/>
                <a:ea typeface="Open Sans"/>
                <a:cs typeface="Open Sans"/>
                <a:sym typeface="Open Sans"/>
              </a:defRPr>
            </a:pPr>
            <a:r>
              <a:t> User management support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1"/>
          <p:cNvSpPr txBox="1"/>
          <p:nvPr>
            <p:ph type="title"/>
          </p:nvPr>
        </p:nvSpPr>
        <p:spPr>
          <a:xfrm>
            <a:off x="1103754" y="681035"/>
            <a:ext cx="9515476" cy="747717"/>
          </a:xfrm>
          <a:prstGeom prst="rect">
            <a:avLst/>
          </a:prstGeom>
        </p:spPr>
        <p:txBody>
          <a:bodyPr/>
          <a:lstStyle>
            <a:lvl1pPr>
              <a:defRPr b="1" sz="2400"/>
            </a:lvl1pPr>
          </a:lstStyle>
          <a:p>
            <a:pPr/>
            <a:r>
              <a:t>Frontend </a:t>
            </a:r>
          </a:p>
        </p:txBody>
      </p:sp>
      <p:sp>
        <p:nvSpPr>
          <p:cNvPr id="228"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sp>
        <p:nvSpPr>
          <p:cNvPr id="229" name="文本框 1"/>
          <p:cNvSpPr txBox="1"/>
          <p:nvPr/>
        </p:nvSpPr>
        <p:spPr>
          <a:xfrm>
            <a:off x="953866" y="1604211"/>
            <a:ext cx="2272801" cy="2047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Open Sans"/>
                <a:ea typeface="Open Sans"/>
                <a:cs typeface="Open Sans"/>
                <a:sym typeface="Open Sans"/>
              </a:defRPr>
            </a:pPr>
            <a:r>
              <a:t>Technology stack</a:t>
            </a:r>
          </a:p>
          <a:p>
            <a:pPr>
              <a:defRPr>
                <a:latin typeface="Open Sans"/>
                <a:ea typeface="Open Sans"/>
                <a:cs typeface="Open Sans"/>
                <a:sym typeface="Open Sans"/>
              </a:defRPr>
            </a:pPr>
          </a:p>
          <a:p>
            <a:pPr marL="342900" indent="-342900">
              <a:buSzPct val="100000"/>
              <a:buAutoNum type="arabicPeriod" startAt="1"/>
              <a:defRPr>
                <a:latin typeface="Open Sans"/>
                <a:ea typeface="Open Sans"/>
                <a:cs typeface="Open Sans"/>
                <a:sym typeface="Open Sans"/>
              </a:defRPr>
            </a:pPr>
            <a:r>
              <a:t>Vue + VueRouter + Pinia + Vite</a:t>
            </a:r>
          </a:p>
          <a:p>
            <a:pPr marL="342900" indent="-342900">
              <a:buSzPct val="100000"/>
              <a:buAutoNum type="arabicPeriod" startAt="1"/>
              <a:defRPr>
                <a:latin typeface="Open Sans"/>
                <a:ea typeface="Open Sans"/>
                <a:cs typeface="Open Sans"/>
                <a:sym typeface="Open Sans"/>
              </a:defRPr>
            </a:pPr>
            <a:r>
              <a:t>Axios</a:t>
            </a:r>
          </a:p>
          <a:p>
            <a:pPr marL="342900" indent="-342900">
              <a:buSzPct val="100000"/>
              <a:buAutoNum type="arabicPeriod" startAt="1"/>
              <a:defRPr>
                <a:latin typeface="Open Sans"/>
                <a:ea typeface="Open Sans"/>
                <a:cs typeface="Open Sans"/>
                <a:sym typeface="Open Sans"/>
              </a:defRPr>
            </a:pPr>
            <a:r>
              <a:t>ES6</a:t>
            </a:r>
          </a:p>
          <a:p>
            <a:pPr marL="342900" indent="-342900">
              <a:buSzPct val="100000"/>
              <a:buAutoNum type="arabicPeriod" startAt="1"/>
              <a:defRPr>
                <a:latin typeface="Open Sans"/>
                <a:ea typeface="Open Sans"/>
                <a:cs typeface="Open Sans"/>
                <a:sym typeface="Open Sans"/>
              </a:defRPr>
            </a:pPr>
            <a:r>
              <a:t>Element-plus</a:t>
            </a:r>
          </a:p>
        </p:txBody>
      </p:sp>
      <p:sp>
        <p:nvSpPr>
          <p:cNvPr id="230" name="文本框 2"/>
          <p:cNvSpPr txBox="1"/>
          <p:nvPr/>
        </p:nvSpPr>
        <p:spPr>
          <a:xfrm>
            <a:off x="6313116" y="1604211"/>
            <a:ext cx="5646823" cy="45289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├─node_modules</a:t>
            </a:r>
          </a:p>
          <a:p>
            <a:pPr/>
            <a:r>
              <a:t>├─public</a:t>
            </a:r>
          </a:p>
          <a:p>
            <a:pPr/>
            <a:r>
              <a:t>└─src</a:t>
            </a:r>
          </a:p>
          <a:p>
            <a:pPr/>
            <a:r>
              <a:t>    ├─api</a:t>
            </a:r>
          </a:p>
          <a:p>
            <a:pPr/>
            <a:r>
              <a:t>    ├─assets</a:t>
            </a:r>
          </a:p>
          <a:p>
            <a:pPr/>
            <a:r>
              <a:t>    ├─components</a:t>
            </a:r>
          </a:p>
          <a:p>
            <a:pPr/>
            <a:r>
              <a:t>    ├─router</a:t>
            </a:r>
          </a:p>
          <a:p>
            <a:pPr/>
            <a:r>
              <a:t>    ├─stores</a:t>
            </a:r>
          </a:p>
          <a:p>
            <a:pPr/>
            <a:r>
              <a:t>    </a:t>
            </a:r>
            <a:r>
              <a:rPr sz="2400"/>
              <a:t>│</a:t>
            </a:r>
            <a:r>
              <a:t>  └─modules</a:t>
            </a:r>
          </a:p>
          <a:p>
            <a:pPr/>
            <a:r>
              <a:t>    ├─utils</a:t>
            </a:r>
          </a:p>
          <a:p>
            <a:pPr/>
            <a:r>
              <a:t>    └─views</a:t>
            </a:r>
          </a:p>
          <a:p>
            <a:pPr/>
            <a:r>
              <a:t>        ├─article</a:t>
            </a:r>
          </a:p>
          <a:p>
            <a:pPr/>
            <a:r>
              <a:t>        </a:t>
            </a:r>
            <a:r>
              <a:rPr sz="2400"/>
              <a:t>│</a:t>
            </a:r>
            <a:r>
              <a:t>  └─components</a:t>
            </a:r>
          </a:p>
          <a:p>
            <a:pPr/>
            <a:r>
              <a:t>        ├─layout</a:t>
            </a:r>
          </a:p>
          <a:p>
            <a:pPr/>
            <a:r>
              <a:t>        ├─login</a:t>
            </a:r>
          </a:p>
          <a:p>
            <a:pPr/>
            <a:r>
              <a:t>        └─user</a:t>
            </a:r>
          </a:p>
        </p:txBody>
      </p:sp>
      <p:sp>
        <p:nvSpPr>
          <p:cNvPr id="231" name="文本框 3"/>
          <p:cNvSpPr txBox="1"/>
          <p:nvPr/>
        </p:nvSpPr>
        <p:spPr>
          <a:xfrm>
            <a:off x="4415269" y="1604211"/>
            <a:ext cx="3361461" cy="12973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Open Sans"/>
                <a:ea typeface="Open Sans"/>
                <a:cs typeface="Open Sans"/>
                <a:sym typeface="Open Sans"/>
              </a:defRPr>
            </a:pPr>
            <a:r>
              <a:t>Project Structure</a:t>
            </a:r>
          </a:p>
          <a:p>
            <a:pPr>
              <a:defRPr sz="32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itle 1"/>
          <p:cNvSpPr txBox="1"/>
          <p:nvPr>
            <p:ph type="title"/>
          </p:nvPr>
        </p:nvSpPr>
        <p:spPr>
          <a:xfrm>
            <a:off x="1103754" y="681035"/>
            <a:ext cx="9515476" cy="747717"/>
          </a:xfrm>
          <a:prstGeom prst="rect">
            <a:avLst/>
          </a:prstGeom>
        </p:spPr>
        <p:txBody>
          <a:bodyPr/>
          <a:lstStyle>
            <a:lvl1pPr>
              <a:defRPr b="1" sz="2400"/>
            </a:lvl1pPr>
          </a:lstStyle>
          <a:p>
            <a:pPr/>
            <a:r>
              <a:t>Frontend </a:t>
            </a:r>
          </a:p>
        </p:txBody>
      </p:sp>
      <p:sp>
        <p:nvSpPr>
          <p:cNvPr id="234"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sp>
        <p:nvSpPr>
          <p:cNvPr id="235" name="文本框 1"/>
          <p:cNvSpPr txBox="1"/>
          <p:nvPr/>
        </p:nvSpPr>
        <p:spPr>
          <a:xfrm>
            <a:off x="953865" y="1604210"/>
            <a:ext cx="4436283"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Open Sans"/>
                <a:ea typeface="Open Sans"/>
                <a:cs typeface="Open Sans"/>
                <a:sym typeface="Open Sans"/>
              </a:defRPr>
            </a:lvl1pPr>
          </a:lstStyle>
          <a:p>
            <a:pPr/>
            <a:r>
              <a:t>Functional modules</a:t>
            </a:r>
          </a:p>
        </p:txBody>
      </p:sp>
      <p:pic>
        <p:nvPicPr>
          <p:cNvPr id="236" name="图片 4" descr="图片 4"/>
          <p:cNvPicPr>
            <a:picLocks noChangeAspect="1"/>
          </p:cNvPicPr>
          <p:nvPr/>
        </p:nvPicPr>
        <p:blipFill>
          <a:blip r:embed="rId2">
            <a:extLst/>
          </a:blip>
          <a:stretch>
            <a:fillRect/>
          </a:stretch>
        </p:blipFill>
        <p:spPr>
          <a:xfrm>
            <a:off x="2781300" y="623887"/>
            <a:ext cx="6629400" cy="561022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xfrm>
            <a:off x="1103754" y="681035"/>
            <a:ext cx="9515476" cy="747717"/>
          </a:xfrm>
          <a:prstGeom prst="rect">
            <a:avLst/>
          </a:prstGeom>
        </p:spPr>
        <p:txBody>
          <a:bodyPr/>
          <a:lstStyle>
            <a:lvl1pPr>
              <a:lnSpc>
                <a:spcPct val="100000"/>
              </a:lnSpc>
              <a:defRPr b="1" sz="2400"/>
            </a:lvl1pPr>
          </a:lstStyle>
          <a:p>
            <a:pPr/>
            <a:r>
              <a:t>Static Page Design</a:t>
            </a:r>
          </a:p>
        </p:txBody>
      </p:sp>
      <p:sp>
        <p:nvSpPr>
          <p:cNvPr id="239"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pic>
        <p:nvPicPr>
          <p:cNvPr id="240" name="图片 2" descr="图片 2"/>
          <p:cNvPicPr>
            <a:picLocks noChangeAspect="1"/>
          </p:cNvPicPr>
          <p:nvPr/>
        </p:nvPicPr>
        <p:blipFill>
          <a:blip r:embed="rId2">
            <a:extLst/>
          </a:blip>
          <a:stretch>
            <a:fillRect/>
          </a:stretch>
        </p:blipFill>
        <p:spPr>
          <a:xfrm>
            <a:off x="953866" y="1341213"/>
            <a:ext cx="4627930" cy="4861869"/>
          </a:xfrm>
          <a:prstGeom prst="rect">
            <a:avLst/>
          </a:prstGeom>
          <a:ln w="12700">
            <a:miter lim="400000"/>
          </a:ln>
        </p:spPr>
      </p:pic>
      <p:pic>
        <p:nvPicPr>
          <p:cNvPr id="241" name="图片 5" descr="图片 5"/>
          <p:cNvPicPr>
            <a:picLocks noChangeAspect="1"/>
          </p:cNvPicPr>
          <p:nvPr/>
        </p:nvPicPr>
        <p:blipFill>
          <a:blip r:embed="rId3">
            <a:extLst/>
          </a:blip>
          <a:stretch>
            <a:fillRect/>
          </a:stretch>
        </p:blipFill>
        <p:spPr>
          <a:xfrm>
            <a:off x="6131624" y="1341213"/>
            <a:ext cx="4627930" cy="486186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1103754" y="681035"/>
            <a:ext cx="9515476" cy="747717"/>
          </a:xfrm>
          <a:prstGeom prst="rect">
            <a:avLst/>
          </a:prstGeom>
        </p:spPr>
        <p:txBody>
          <a:bodyPr/>
          <a:lstStyle>
            <a:lvl1pPr>
              <a:lnSpc>
                <a:spcPct val="100000"/>
              </a:lnSpc>
              <a:defRPr b="1" sz="2400"/>
            </a:lvl1pPr>
          </a:lstStyle>
          <a:p>
            <a:pPr/>
            <a:r>
              <a:t>Static Page Design</a:t>
            </a:r>
          </a:p>
        </p:txBody>
      </p:sp>
      <p:sp>
        <p:nvSpPr>
          <p:cNvPr id="244"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pic>
        <p:nvPicPr>
          <p:cNvPr id="245" name="图片 2" descr="图片 2"/>
          <p:cNvPicPr>
            <a:picLocks noChangeAspect="1"/>
          </p:cNvPicPr>
          <p:nvPr/>
        </p:nvPicPr>
        <p:blipFill>
          <a:blip r:embed="rId2">
            <a:extLst/>
          </a:blip>
          <a:stretch>
            <a:fillRect/>
          </a:stretch>
        </p:blipFill>
        <p:spPr>
          <a:xfrm>
            <a:off x="963007" y="1428750"/>
            <a:ext cx="4483206" cy="4709831"/>
          </a:xfrm>
          <a:prstGeom prst="rect">
            <a:avLst/>
          </a:prstGeom>
          <a:ln w="12700">
            <a:miter lim="400000"/>
          </a:ln>
        </p:spPr>
      </p:pic>
      <p:pic>
        <p:nvPicPr>
          <p:cNvPr id="246" name="图片 5" descr="图片 5"/>
          <p:cNvPicPr>
            <a:picLocks noChangeAspect="1"/>
          </p:cNvPicPr>
          <p:nvPr/>
        </p:nvPicPr>
        <p:blipFill>
          <a:blip r:embed="rId3">
            <a:extLst/>
          </a:blip>
          <a:stretch>
            <a:fillRect/>
          </a:stretch>
        </p:blipFill>
        <p:spPr>
          <a:xfrm>
            <a:off x="6276771" y="1428750"/>
            <a:ext cx="4483206" cy="470983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itle 1"/>
          <p:cNvSpPr txBox="1"/>
          <p:nvPr>
            <p:ph type="title"/>
          </p:nvPr>
        </p:nvSpPr>
        <p:spPr>
          <a:xfrm>
            <a:off x="1103754" y="681035"/>
            <a:ext cx="9515476" cy="747717"/>
          </a:xfrm>
          <a:prstGeom prst="rect">
            <a:avLst/>
          </a:prstGeom>
        </p:spPr>
        <p:txBody>
          <a:bodyPr/>
          <a:lstStyle>
            <a:lvl1pPr>
              <a:lnSpc>
                <a:spcPct val="100000"/>
              </a:lnSpc>
              <a:defRPr b="1" sz="2400"/>
            </a:lvl1pPr>
          </a:lstStyle>
          <a:p>
            <a:pPr/>
            <a:r>
              <a:t>Static Page Design</a:t>
            </a:r>
          </a:p>
        </p:txBody>
      </p:sp>
      <p:sp>
        <p:nvSpPr>
          <p:cNvPr id="249"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pic>
        <p:nvPicPr>
          <p:cNvPr id="250" name="图片 3" descr="图片 3"/>
          <p:cNvPicPr>
            <a:picLocks noChangeAspect="1"/>
          </p:cNvPicPr>
          <p:nvPr/>
        </p:nvPicPr>
        <p:blipFill>
          <a:blip r:embed="rId2">
            <a:extLst/>
          </a:blip>
          <a:stretch>
            <a:fillRect/>
          </a:stretch>
        </p:blipFill>
        <p:spPr>
          <a:xfrm>
            <a:off x="953866" y="1428749"/>
            <a:ext cx="4483206" cy="4709830"/>
          </a:xfrm>
          <a:prstGeom prst="rect">
            <a:avLst/>
          </a:prstGeom>
          <a:ln w="12700">
            <a:miter lim="400000"/>
          </a:ln>
        </p:spPr>
      </p:pic>
      <p:pic>
        <p:nvPicPr>
          <p:cNvPr id="251" name="图片 6" descr="图片 6"/>
          <p:cNvPicPr>
            <a:picLocks noChangeAspect="1"/>
          </p:cNvPicPr>
          <p:nvPr/>
        </p:nvPicPr>
        <p:blipFill>
          <a:blip r:embed="rId3">
            <a:extLst/>
          </a:blip>
          <a:stretch>
            <a:fillRect/>
          </a:stretch>
        </p:blipFill>
        <p:spPr>
          <a:xfrm>
            <a:off x="6219683" y="1428747"/>
            <a:ext cx="4483206" cy="470983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xfrm>
            <a:off x="1103753" y="681035"/>
            <a:ext cx="4781734" cy="747717"/>
          </a:xfrm>
          <a:prstGeom prst="rect">
            <a:avLst/>
          </a:prstGeom>
        </p:spPr>
        <p:txBody>
          <a:bodyPr/>
          <a:lstStyle>
            <a:lvl1pPr>
              <a:lnSpc>
                <a:spcPct val="100000"/>
              </a:lnSpc>
              <a:defRPr b="1" sz="2400"/>
            </a:lvl1pPr>
          </a:lstStyle>
          <a:p>
            <a:pPr/>
            <a:r>
              <a:t>Store and Backend coordinate</a:t>
            </a:r>
          </a:p>
        </p:txBody>
      </p:sp>
      <p:sp>
        <p:nvSpPr>
          <p:cNvPr id="254" name="矩形 4"/>
          <p:cNvSpPr/>
          <p:nvPr/>
        </p:nvSpPr>
        <p:spPr>
          <a:xfrm>
            <a:off x="953866" y="753892"/>
            <a:ext cx="105257" cy="509908"/>
          </a:xfrm>
          <a:prstGeom prst="rect">
            <a:avLst/>
          </a:prstGeom>
          <a:solidFill>
            <a:srgbClr val="F36F21"/>
          </a:solidFill>
          <a:ln w="12700">
            <a:miter lim="400000"/>
          </a:ln>
        </p:spPr>
        <p:txBody>
          <a:bodyPr lIns="45718" tIns="45718" rIns="45718" bIns="45718" anchor="ctr"/>
          <a:lstStyle/>
          <a:p>
            <a:pPr algn="ctr">
              <a:defRPr>
                <a:solidFill>
                  <a:srgbClr val="FFFFFF"/>
                </a:solidFill>
              </a:defRPr>
            </a:pPr>
          </a:p>
        </p:txBody>
      </p:sp>
      <p:sp>
        <p:nvSpPr>
          <p:cNvPr id="255" name="文本框 1"/>
          <p:cNvSpPr txBox="1"/>
          <p:nvPr/>
        </p:nvSpPr>
        <p:spPr>
          <a:xfrm>
            <a:off x="1059123" y="2098963"/>
            <a:ext cx="9808421" cy="176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333333"/>
                </a:solidFill>
                <a:latin typeface="Open Sans"/>
                <a:ea typeface="Open Sans"/>
                <a:cs typeface="Open Sans"/>
                <a:sym typeface="Open Sans"/>
              </a:defRPr>
            </a:pPr>
            <a:r>
              <a:t>User store has been created by Pinia to store the related data about user, in order to meet the other needs in next stage of project development.</a:t>
            </a:r>
          </a:p>
          <a:p>
            <a:pPr>
              <a:defRPr b="1">
                <a:solidFill>
                  <a:srgbClr val="333333"/>
                </a:solidFill>
                <a:latin typeface="Open Sans"/>
                <a:ea typeface="Open Sans"/>
                <a:cs typeface="Open Sans"/>
                <a:sym typeface="Open Sans"/>
              </a:defRPr>
            </a:pPr>
          </a:p>
          <a:p>
            <a:pPr>
              <a:defRPr b="1">
                <a:solidFill>
                  <a:srgbClr val="333333"/>
                </a:solidFill>
                <a:latin typeface="Open Sans"/>
                <a:ea typeface="Open Sans"/>
                <a:cs typeface="Open Sans"/>
                <a:sym typeface="Open Sans"/>
              </a:defRPr>
            </a:pPr>
            <a:r>
              <a:t>Axios has been wrapped request.js and has begun integrating with the existing backend interfaces. Currently, all the developed interfaces have been debugged, are operational, and are able to receive data from the backend.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